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7" r:id="rId12"/>
    <p:sldId id="268" r:id="rId13"/>
    <p:sldId id="269" r:id="rId14"/>
    <p:sldId id="285" r:id="rId15"/>
    <p:sldId id="282" r:id="rId16"/>
    <p:sldId id="270" r:id="rId17"/>
    <p:sldId id="271" r:id="rId18"/>
    <p:sldId id="284" r:id="rId19"/>
    <p:sldId id="272" r:id="rId20"/>
    <p:sldId id="273" r:id="rId21"/>
    <p:sldId id="274" r:id="rId22"/>
    <p:sldId id="276" r:id="rId23"/>
    <p:sldId id="278" r:id="rId24"/>
    <p:sldId id="277" r:id="rId25"/>
    <p:sldId id="279" r:id="rId26"/>
    <p:sldId id="275" r:id="rId27"/>
    <p:sldId id="280" r:id="rId28"/>
    <p:sldId id="286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702F-AAF0-41C6-840E-F4315AADEBB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32D8-8BF1-4FD6-8A1D-5F39A569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6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8552-61B8-4CA7-9508-A6931DEFF74C}" type="datetime1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EF63-BFEC-40C2-9882-E9354E9FAD8C}" type="datetime1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8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EE41-44A3-40E2-9B01-F57EBCC265F2}" type="datetime1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9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CAAF-087F-4266-8B3C-4799250BAA48}" type="datetime1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198C-8036-4409-B09A-4462B0053B23}" type="datetime1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E2AB-4497-48E8-8B7B-7771446E05CC}" type="datetime1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C811-CFD2-4840-9A0D-326571CBD417}" type="datetime1">
              <a:rPr lang="en-GB" smtClean="0"/>
              <a:t>29/09/2016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F82C-0ECC-40F6-AE40-722F638CFDFB}" type="datetime1">
              <a:rPr lang="en-GB" smtClean="0"/>
              <a:t>29/09/2016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7A0F-1C84-435D-84F8-C9E78442F4BA}" type="datetime1">
              <a:rPr lang="en-GB" smtClean="0"/>
              <a:t>29/09/2016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E00E-66DC-436E-8751-829FB0F6FD81}" type="datetime1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6322-CA89-484B-8BCD-837FBE82A5B1}" type="datetime1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8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25FE-82E4-4F70-BF99-C72E761214E0}" type="datetime1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ltexforinvestors.com/za/en/see-advantag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ltexforinvestors.com/za/en/see-advantag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ltexforinvestors.com/za/en/see-advantag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ltexforinvestors.com/za/en/see-advanta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Interpreting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2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484752" cy="20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76300"/>
            <a:ext cx="6475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grammar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visual design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err="1" smtClean="0"/>
              <a:t>Kress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van </a:t>
            </a:r>
            <a:r>
              <a:rPr lang="pt-PT" dirty="0" err="1" smtClean="0"/>
              <a:t>Leeuwen</a:t>
            </a:r>
            <a:endParaRPr lang="pt-PT" dirty="0" smtClean="0"/>
          </a:p>
          <a:p>
            <a:r>
              <a:rPr lang="pt-PT" dirty="0" smtClean="0"/>
              <a:t>2006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Analytical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represented</a:t>
            </a:r>
            <a:r>
              <a:rPr lang="pt-PT" dirty="0" smtClean="0"/>
              <a:t> </a:t>
            </a:r>
            <a:r>
              <a:rPr lang="pt-PT" dirty="0" err="1" smtClean="0"/>
              <a:t>image</a:t>
            </a:r>
            <a:r>
              <a:rPr lang="pt-PT" dirty="0" smtClean="0"/>
              <a:t>, </a:t>
            </a:r>
            <a:r>
              <a:rPr lang="pt-PT" dirty="0" err="1" smtClean="0"/>
              <a:t>Carrier</a:t>
            </a:r>
            <a:r>
              <a:rPr lang="pt-PT" dirty="0" smtClean="0"/>
              <a:t>,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Attributes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man</a:t>
            </a:r>
            <a:r>
              <a:rPr lang="pt-PT" dirty="0" smtClean="0"/>
              <a:t> looks </a:t>
            </a:r>
            <a:r>
              <a:rPr lang="pt-PT" dirty="0" err="1" smtClean="0"/>
              <a:t>dirty</a:t>
            </a:r>
            <a:r>
              <a:rPr lang="pt-PT" dirty="0" smtClean="0"/>
              <a:t>.		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woman</a:t>
            </a:r>
            <a:r>
              <a:rPr lang="pt-PT" sz="2000" dirty="0" smtClean="0"/>
              <a:t> </a:t>
            </a:r>
            <a:r>
              <a:rPr lang="pt-PT" sz="2000" dirty="0" err="1" smtClean="0"/>
              <a:t>is</a:t>
            </a:r>
            <a:r>
              <a:rPr lang="pt-PT" sz="2000" dirty="0" smtClean="0"/>
              <a:t> </a:t>
            </a:r>
            <a:r>
              <a:rPr lang="pt-PT" sz="2000" dirty="0" err="1" smtClean="0"/>
              <a:t>wearing</a:t>
            </a:r>
            <a:r>
              <a:rPr lang="pt-PT" sz="2000" dirty="0" smtClean="0"/>
              <a:t> </a:t>
            </a:r>
            <a:r>
              <a:rPr lang="pt-PT" sz="2000" dirty="0" smtClean="0"/>
              <a:t>a </a:t>
            </a:r>
            <a:r>
              <a:rPr lang="pt-PT" sz="2000" dirty="0" err="1" smtClean="0"/>
              <a:t>lab</a:t>
            </a:r>
            <a:r>
              <a:rPr lang="pt-PT" sz="2000" dirty="0" smtClean="0"/>
              <a:t> </a:t>
            </a:r>
            <a:r>
              <a:rPr lang="pt-PT" sz="2000" dirty="0" err="1"/>
              <a:t>c</a:t>
            </a:r>
            <a:r>
              <a:rPr lang="pt-PT" sz="2000" dirty="0" err="1" smtClean="0"/>
              <a:t>oat</a:t>
            </a:r>
            <a:r>
              <a:rPr lang="pt-PT" sz="2000" dirty="0" smtClean="0"/>
              <a:t>.</a:t>
            </a:r>
          </a:p>
          <a:p>
            <a:pPr marL="0" indent="0">
              <a:buNone/>
            </a:pPr>
            <a:r>
              <a:rPr lang="pt-PT" sz="2000" dirty="0"/>
              <a:t>	</a:t>
            </a:r>
            <a:r>
              <a:rPr lang="pt-PT" sz="2000" dirty="0" smtClean="0"/>
              <a:t>				</a:t>
            </a:r>
            <a:r>
              <a:rPr lang="pt-PT" sz="2000" dirty="0" err="1" smtClean="0"/>
              <a:t>She</a:t>
            </a:r>
            <a:r>
              <a:rPr lang="pt-PT" sz="2000" dirty="0" smtClean="0"/>
              <a:t> looks </a:t>
            </a:r>
            <a:r>
              <a:rPr lang="pt-PT" sz="2000" dirty="0" err="1" smtClean="0"/>
              <a:t>competent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clean</a:t>
            </a:r>
            <a:r>
              <a:rPr lang="pt-PT" sz="2000" dirty="0" smtClean="0"/>
              <a:t>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967739" cy="297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28" y="2532026"/>
            <a:ext cx="3398799" cy="294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79096" cy="850106"/>
          </a:xfrm>
        </p:spPr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38629"/>
              </p:ext>
            </p:extLst>
          </p:nvPr>
        </p:nvGraphicFramePr>
        <p:xfrm>
          <a:off x="683568" y="1700808"/>
          <a:ext cx="7992888" cy="35371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08112"/>
                <a:gridCol w="6984776"/>
              </a:tblGrid>
              <a:tr h="13910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Given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</a:rPr>
                        <a:t>Element on the left </a:t>
                      </a:r>
                      <a:r>
                        <a:rPr lang="en-GB" sz="2400" b="0" dirty="0">
                          <a:effectLst/>
                        </a:rPr>
                        <a:t>in a polarized composition or </a:t>
                      </a:r>
                      <a:r>
                        <a:rPr lang="en-GB" sz="2400" b="0" dirty="0" smtClean="0">
                          <a:effectLst/>
                        </a:rPr>
                        <a:t>left </a:t>
                      </a:r>
                      <a:r>
                        <a:rPr lang="en-GB" sz="2400" b="0" dirty="0">
                          <a:effectLst/>
                        </a:rPr>
                        <a:t>polarized element in a centred composition. </a:t>
                      </a:r>
                      <a:r>
                        <a:rPr lang="en-GB" sz="2400" b="0" dirty="0" smtClean="0">
                          <a:effectLst/>
                        </a:rPr>
                        <a:t>Not </a:t>
                      </a:r>
                      <a:r>
                        <a:rPr lang="en-GB" sz="2400" b="0" dirty="0">
                          <a:effectLst/>
                        </a:rPr>
                        <a:t>identical or near-identical to the corresponding right element</a:t>
                      </a:r>
                      <a:r>
                        <a:rPr lang="en-GB" sz="2400" b="0" dirty="0" smtClean="0">
                          <a:effectLst/>
                        </a:rPr>
                        <a:t>. </a:t>
                      </a:r>
                      <a:r>
                        <a:rPr lang="en-GB" sz="2400" b="1" dirty="0" smtClean="0">
                          <a:effectLst/>
                        </a:rPr>
                        <a:t>This is what we know</a:t>
                      </a:r>
                      <a:r>
                        <a:rPr lang="en-GB" sz="2400" b="0" dirty="0" smtClean="0">
                          <a:effectLst/>
                        </a:rPr>
                        <a:t>.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47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New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Element on the right </a:t>
                      </a:r>
                      <a:r>
                        <a:rPr lang="en-GB" sz="2400" dirty="0">
                          <a:effectLst/>
                        </a:rPr>
                        <a:t>in a polarized composition or the right polarized element in a centred composition. </a:t>
                      </a:r>
                      <a:r>
                        <a:rPr lang="en-GB" sz="2400" dirty="0" smtClean="0">
                          <a:effectLst/>
                        </a:rPr>
                        <a:t>Not </a:t>
                      </a:r>
                      <a:r>
                        <a:rPr lang="en-GB" sz="2400" dirty="0">
                          <a:effectLst/>
                        </a:rPr>
                        <a:t>identical or near-identical to the corresponding left element</a:t>
                      </a:r>
                      <a:r>
                        <a:rPr lang="en-GB" sz="2400" dirty="0" smtClean="0">
                          <a:effectLst/>
                        </a:rPr>
                        <a:t>. </a:t>
                      </a:r>
                      <a:r>
                        <a:rPr lang="en-GB" sz="2400" b="1" dirty="0" smtClean="0">
                          <a:effectLst/>
                        </a:rPr>
                        <a:t>This is what we </a:t>
                      </a:r>
                      <a:r>
                        <a:rPr lang="en-GB" sz="2400" b="1" baseline="0" dirty="0" smtClean="0">
                          <a:effectLst/>
                        </a:rPr>
                        <a:t>focus on</a:t>
                      </a:r>
                      <a:r>
                        <a:rPr lang="en-GB" sz="2400" baseline="0" dirty="0" smtClean="0">
                          <a:effectLst/>
                        </a:rPr>
                        <a:t>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3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</p:spPr>
        <p:txBody>
          <a:bodyPr/>
          <a:lstStyle/>
          <a:p>
            <a:r>
              <a:rPr lang="pt-PT" sz="3600" dirty="0" err="1" smtClean="0"/>
              <a:t>Composition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5536" y="52292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 smtClean="0"/>
              <a:t>Given</a:t>
            </a:r>
            <a:r>
              <a:rPr lang="pt-PT" dirty="0" smtClean="0"/>
              <a:t>: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know</a:t>
            </a:r>
            <a:r>
              <a:rPr lang="pt-PT" dirty="0" smtClean="0"/>
              <a:t>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starting</a:t>
            </a:r>
            <a:r>
              <a:rPr lang="pt-PT" dirty="0" smtClean="0"/>
              <a:t> </a:t>
            </a:r>
            <a:r>
              <a:rPr lang="pt-PT" dirty="0" err="1" smtClean="0"/>
              <a:t>point</a:t>
            </a:r>
            <a:r>
              <a:rPr lang="pt-PT" dirty="0" smtClean="0"/>
              <a:t>: </a:t>
            </a:r>
            <a:r>
              <a:rPr lang="pt-PT" dirty="0" err="1" smtClean="0"/>
              <a:t>the</a:t>
            </a:r>
            <a:r>
              <a:rPr lang="pt-PT" dirty="0" smtClean="0"/>
              <a:t> staff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9992" y="515719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New: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, </a:t>
            </a:r>
            <a:r>
              <a:rPr lang="pt-PT" dirty="0" err="1" smtClean="0"/>
              <a:t>what</a:t>
            </a:r>
            <a:r>
              <a:rPr lang="pt-PT" dirty="0" smtClean="0"/>
              <a:t> to </a:t>
            </a:r>
            <a:r>
              <a:rPr lang="pt-PT" dirty="0" err="1" smtClean="0"/>
              <a:t>pay</a:t>
            </a:r>
            <a:r>
              <a:rPr lang="pt-PT" dirty="0" smtClean="0"/>
              <a:t> </a:t>
            </a:r>
            <a:r>
              <a:rPr lang="pt-PT" dirty="0" err="1" smtClean="0"/>
              <a:t>attention</a:t>
            </a:r>
            <a:r>
              <a:rPr lang="pt-PT" dirty="0" smtClean="0"/>
              <a:t> to: </a:t>
            </a:r>
            <a:r>
              <a:rPr lang="pt-PT" dirty="0" err="1" smtClean="0"/>
              <a:t>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16</a:t>
            </a:fld>
            <a:endParaRPr lang="en-GB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87" r="56010"/>
          <a:stretch/>
        </p:blipFill>
        <p:spPr bwMode="auto">
          <a:xfrm>
            <a:off x="2339752" y="908720"/>
            <a:ext cx="19726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9" t="3029"/>
          <a:stretch/>
        </p:blipFill>
        <p:spPr bwMode="auto">
          <a:xfrm>
            <a:off x="4355976" y="1124744"/>
            <a:ext cx="259815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86916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 smtClean="0"/>
              <a:t>Given</a:t>
            </a:r>
            <a:r>
              <a:rPr lang="pt-PT" dirty="0" smtClean="0"/>
              <a:t>: </a:t>
            </a:r>
            <a:r>
              <a:rPr lang="pt-PT" b="0" dirty="0" err="1" smtClean="0"/>
              <a:t>our</a:t>
            </a:r>
            <a:r>
              <a:rPr lang="pt-PT" b="0" dirty="0" smtClean="0"/>
              <a:t> </a:t>
            </a:r>
            <a:r>
              <a:rPr lang="pt-PT" b="0" dirty="0" err="1" smtClean="0"/>
              <a:t>personnel</a:t>
            </a:r>
            <a:r>
              <a:rPr lang="pt-PT" b="0" dirty="0" smtClean="0"/>
              <a:t> are </a:t>
            </a:r>
            <a:r>
              <a:rPr lang="pt-PT" b="0" dirty="0" err="1" smtClean="0"/>
              <a:t>part</a:t>
            </a:r>
            <a:r>
              <a:rPr lang="pt-PT" b="0" dirty="0" smtClean="0"/>
              <a:t> </a:t>
            </a:r>
            <a:r>
              <a:rPr lang="pt-PT" b="0" dirty="0" err="1" smtClean="0"/>
              <a:t>of</a:t>
            </a:r>
            <a:r>
              <a:rPr lang="pt-PT" b="0" dirty="0" smtClean="0"/>
              <a:t> a </a:t>
            </a:r>
            <a:r>
              <a:rPr lang="pt-PT" b="0" dirty="0" err="1" smtClean="0"/>
              <a:t>larger</a:t>
            </a:r>
            <a:r>
              <a:rPr lang="pt-PT" b="0" dirty="0" smtClean="0"/>
              <a:t> </a:t>
            </a:r>
            <a:r>
              <a:rPr lang="pt-PT" b="0" dirty="0" err="1" smtClean="0"/>
              <a:t>group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479715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New: </a:t>
            </a:r>
            <a:r>
              <a:rPr lang="pt-PT" b="0" dirty="0" err="1" smtClean="0"/>
              <a:t>we</a:t>
            </a:r>
            <a:r>
              <a:rPr lang="pt-PT" b="0" dirty="0" smtClean="0"/>
              <a:t> are </a:t>
            </a:r>
            <a:r>
              <a:rPr lang="pt-PT" b="0" dirty="0" err="1" smtClean="0"/>
              <a:t>present</a:t>
            </a:r>
            <a:r>
              <a:rPr lang="pt-PT" b="0" dirty="0" smtClean="0"/>
              <a:t> </a:t>
            </a:r>
            <a:r>
              <a:rPr lang="pt-PT" b="0" dirty="0" err="1" smtClean="0"/>
              <a:t>and</a:t>
            </a:r>
            <a:r>
              <a:rPr lang="pt-PT" b="0" dirty="0" smtClean="0"/>
              <a:t> </a:t>
            </a:r>
            <a:r>
              <a:rPr lang="pt-PT" b="0" dirty="0" err="1" smtClean="0"/>
              <a:t>work</a:t>
            </a:r>
            <a:r>
              <a:rPr lang="pt-PT" b="0" dirty="0" smtClean="0"/>
              <a:t> </a:t>
            </a:r>
            <a:r>
              <a:rPr lang="pt-PT" b="0" dirty="0" err="1" smtClean="0"/>
              <a:t>all</a:t>
            </a:r>
            <a:r>
              <a:rPr lang="pt-PT" b="0" dirty="0" smtClean="0"/>
              <a:t> </a:t>
            </a:r>
            <a:r>
              <a:rPr lang="pt-PT" b="0" dirty="0" err="1" smtClean="0"/>
              <a:t>over</a:t>
            </a:r>
            <a:r>
              <a:rPr lang="pt-PT" b="0" dirty="0" smtClean="0"/>
              <a:t> </a:t>
            </a:r>
            <a:r>
              <a:rPr lang="pt-PT" b="0" dirty="0" err="1" smtClean="0"/>
              <a:t>the</a:t>
            </a:r>
            <a:r>
              <a:rPr lang="pt-PT" b="0" dirty="0" smtClean="0"/>
              <a:t> </a:t>
            </a:r>
            <a:r>
              <a:rPr lang="pt-PT" b="0" dirty="0" err="1" smtClean="0"/>
              <a:t>world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58" r="70266"/>
          <a:stretch/>
        </p:blipFill>
        <p:spPr bwMode="auto">
          <a:xfrm>
            <a:off x="1835696" y="1340768"/>
            <a:ext cx="1675153" cy="31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9" t="-494"/>
          <a:stretch/>
        </p:blipFill>
        <p:spPr bwMode="auto">
          <a:xfrm>
            <a:off x="3491880" y="1340768"/>
            <a:ext cx="3837854" cy="31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53710"/>
            <a:ext cx="8229600" cy="4525963"/>
          </a:xfrm>
        </p:spPr>
        <p:txBody>
          <a:bodyPr>
            <a:normAutofit/>
          </a:bodyPr>
          <a:lstStyle/>
          <a:p>
            <a:pPr fontAlgn="t"/>
            <a:endParaRPr lang="en-GB" b="1" dirty="0" smtClean="0"/>
          </a:p>
          <a:p>
            <a:pPr fontAlgn="t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74721"/>
              </p:ext>
            </p:extLst>
          </p:nvPr>
        </p:nvGraphicFramePr>
        <p:xfrm>
          <a:off x="611560" y="1412776"/>
          <a:ext cx="8064896" cy="4248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60286"/>
                <a:gridCol w="6604610"/>
              </a:tblGrid>
              <a:tr h="191038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Ideal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/>
                        <a:t>Element on top in a polarized composition or the top polarized element in a centred composition. Not identical or near-identical to the corresponding bottom element. </a:t>
                      </a:r>
                      <a:r>
                        <a:rPr lang="en-GB" sz="2400" dirty="0" smtClean="0"/>
                        <a:t>This is what we desire.</a:t>
                      </a:r>
                    </a:p>
                  </a:txBody>
                  <a:tcPr/>
                </a:tc>
              </a:tr>
              <a:tr h="233808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Element on the bottom in a polarized composition or the bottom polarized element in a centred composition. Not identical or near-identical to the corresponding top element. </a:t>
                      </a:r>
                      <a:r>
                        <a:rPr lang="en-GB" sz="2400" b="1" dirty="0" smtClean="0"/>
                        <a:t>This is what we can have or can be.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/>
          <a:lstStyle/>
          <a:p>
            <a:r>
              <a:rPr lang="pt-PT" sz="2800" dirty="0" err="1" smtClean="0"/>
              <a:t>Composition</a:t>
            </a:r>
            <a:endParaRPr lang="en-GB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195736" y="1052736"/>
            <a:ext cx="5400600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dirty="0" smtClean="0"/>
              <a:t>Ideal: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is</a:t>
            </a:r>
            <a:r>
              <a:rPr lang="pt-PT" b="0" dirty="0" smtClean="0"/>
              <a:t> </a:t>
            </a:r>
            <a:r>
              <a:rPr lang="pt-PT" b="0" dirty="0" err="1" smtClean="0"/>
              <a:t>what</a:t>
            </a:r>
            <a:r>
              <a:rPr lang="pt-PT" b="0" dirty="0" smtClean="0"/>
              <a:t> </a:t>
            </a:r>
            <a:r>
              <a:rPr lang="pt-PT" b="0" dirty="0" err="1" smtClean="0"/>
              <a:t>we</a:t>
            </a:r>
            <a:r>
              <a:rPr lang="pt-PT" b="0" dirty="0" smtClean="0"/>
              <a:t> </a:t>
            </a:r>
            <a:r>
              <a:rPr lang="pt-PT" b="0" dirty="0" err="1" smtClean="0"/>
              <a:t>strive</a:t>
            </a:r>
            <a:r>
              <a:rPr lang="pt-PT" b="0" dirty="0" smtClean="0"/>
              <a:t> </a:t>
            </a:r>
            <a:r>
              <a:rPr lang="pt-PT" b="0" dirty="0" smtClean="0"/>
              <a:t>for</a:t>
            </a:r>
          </a:p>
          <a:p>
            <a:pPr algn="ctr"/>
            <a:r>
              <a:rPr lang="en-GB" dirty="0" smtClean="0"/>
              <a:t>= we have good ideas; we are innovative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2843808" y="558924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PT" dirty="0" smtClean="0"/>
              <a:t>Real: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is</a:t>
            </a:r>
            <a:r>
              <a:rPr lang="pt-PT" b="0" dirty="0" smtClean="0"/>
              <a:t> </a:t>
            </a:r>
            <a:r>
              <a:rPr lang="pt-PT" b="0" dirty="0" err="1" smtClean="0"/>
              <a:t>what</a:t>
            </a:r>
            <a:r>
              <a:rPr lang="pt-PT" b="0" dirty="0" smtClean="0"/>
              <a:t> </a:t>
            </a:r>
            <a:r>
              <a:rPr lang="pt-PT" b="0" dirty="0" err="1" smtClean="0"/>
              <a:t>we</a:t>
            </a:r>
            <a:r>
              <a:rPr lang="pt-PT" b="0" dirty="0" smtClean="0"/>
              <a:t> can </a:t>
            </a:r>
            <a:r>
              <a:rPr lang="pt-PT" b="0" dirty="0" err="1" smtClean="0"/>
              <a:t>have</a:t>
            </a:r>
            <a:r>
              <a:rPr lang="pt-PT" b="0" dirty="0" smtClean="0"/>
              <a:t>/</a:t>
            </a:r>
            <a:r>
              <a:rPr lang="pt-PT" b="0" dirty="0" err="1" smtClean="0"/>
              <a:t>be</a:t>
            </a:r>
            <a:r>
              <a:rPr lang="pt-PT" b="0" dirty="0" smtClean="0"/>
              <a:t> </a:t>
            </a:r>
            <a:r>
              <a:rPr lang="pt-PT" dirty="0" smtClean="0"/>
              <a:t>=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r>
              <a:rPr lang="pt-PT" dirty="0" smtClean="0"/>
              <a:t> </a:t>
            </a:r>
            <a:r>
              <a:rPr lang="pt-PT" dirty="0" err="1" smtClean="0"/>
              <a:t>together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19</a:t>
            </a:fld>
            <a:endParaRPr lang="en-GB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7" r="268" b="19179"/>
          <a:stretch/>
        </p:blipFill>
        <p:spPr bwMode="auto">
          <a:xfrm>
            <a:off x="2267744" y="3573016"/>
            <a:ext cx="4968552" cy="167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 b="61776"/>
          <a:stretch/>
        </p:blipFill>
        <p:spPr bwMode="auto">
          <a:xfrm>
            <a:off x="2267744" y="2060848"/>
            <a:ext cx="49151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3646"/>
            <a:ext cx="6978352" cy="462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7848872" cy="78377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pt-PT" dirty="0" smtClean="0"/>
              <a:t>Ideal: </a:t>
            </a:r>
            <a:r>
              <a:rPr lang="pt-PT" b="0" dirty="0" err="1" smtClean="0"/>
              <a:t>we</a:t>
            </a:r>
            <a:r>
              <a:rPr lang="pt-PT" b="0" dirty="0" smtClean="0"/>
              <a:t> </a:t>
            </a:r>
            <a:r>
              <a:rPr lang="pt-PT" b="0" dirty="0" err="1" smtClean="0"/>
              <a:t>would</a:t>
            </a:r>
            <a:r>
              <a:rPr lang="pt-PT" b="0" dirty="0" smtClean="0"/>
              <a:t> </a:t>
            </a:r>
            <a:r>
              <a:rPr lang="pt-PT" b="0" dirty="0" err="1" smtClean="0"/>
              <a:t>like</a:t>
            </a:r>
            <a:r>
              <a:rPr lang="pt-PT" b="0" dirty="0" smtClean="0"/>
              <a:t> to </a:t>
            </a:r>
            <a:r>
              <a:rPr lang="pt-PT" b="0" dirty="0" err="1" smtClean="0"/>
              <a:t>have</a:t>
            </a:r>
            <a:r>
              <a:rPr lang="pt-PT" b="0" dirty="0" smtClean="0"/>
              <a:t> </a:t>
            </a:r>
            <a:r>
              <a:rPr lang="pt-PT" b="0" dirty="0" err="1" smtClean="0"/>
              <a:t>fun</a:t>
            </a:r>
            <a:r>
              <a:rPr lang="pt-PT" b="0" dirty="0" smtClean="0"/>
              <a:t> </a:t>
            </a:r>
            <a:r>
              <a:rPr lang="pt-PT" b="0" dirty="0" smtClean="0"/>
              <a:t>+ Standard</a:t>
            </a:r>
          </a:p>
          <a:p>
            <a:pPr algn="ctr">
              <a:spcBef>
                <a:spcPts val="0"/>
              </a:spcBef>
            </a:pPr>
            <a:r>
              <a:rPr lang="pt-PT" b="0" dirty="0" smtClean="0"/>
              <a:t>= Standard </a:t>
            </a:r>
            <a:r>
              <a:rPr lang="pt-PT" b="0" dirty="0" err="1" smtClean="0"/>
              <a:t>oil</a:t>
            </a:r>
            <a:r>
              <a:rPr lang="pt-PT" b="0" dirty="0" smtClean="0"/>
              <a:t> </a:t>
            </a:r>
            <a:r>
              <a:rPr lang="pt-PT" b="0" dirty="0" err="1" smtClean="0"/>
              <a:t>will</a:t>
            </a:r>
            <a:r>
              <a:rPr lang="pt-PT" b="0" dirty="0" smtClean="0"/>
              <a:t> </a:t>
            </a:r>
            <a:r>
              <a:rPr lang="pt-PT" b="0" dirty="0" err="1" smtClean="0"/>
              <a:t>help</a:t>
            </a:r>
            <a:r>
              <a:rPr lang="pt-PT" b="0" dirty="0" smtClean="0"/>
              <a:t> </a:t>
            </a:r>
            <a:r>
              <a:rPr lang="pt-PT" b="0" dirty="0" err="1" smtClean="0"/>
              <a:t>us</a:t>
            </a:r>
            <a:r>
              <a:rPr lang="pt-PT" b="0" dirty="0" smtClean="0"/>
              <a:t> </a:t>
            </a:r>
            <a:r>
              <a:rPr lang="pt-PT" b="0" dirty="0" err="1" smtClean="0"/>
              <a:t>have</a:t>
            </a:r>
            <a:r>
              <a:rPr lang="pt-PT" b="0" dirty="0" smtClean="0"/>
              <a:t> </a:t>
            </a:r>
            <a:r>
              <a:rPr lang="pt-PT" b="0" dirty="0" err="1" smtClean="0"/>
              <a:t>fun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DD4B39"/>
              </a:soli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816" y="5301208"/>
            <a:ext cx="4041775" cy="639762"/>
          </a:xfrm>
        </p:spPr>
        <p:txBody>
          <a:bodyPr/>
          <a:lstStyle/>
          <a:p>
            <a:pPr algn="ctr"/>
            <a:r>
              <a:rPr lang="pt-PT" dirty="0" smtClean="0"/>
              <a:t>Real: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could</a:t>
            </a:r>
            <a:r>
              <a:rPr lang="pt-PT" b="0" dirty="0" smtClean="0"/>
              <a:t> </a:t>
            </a:r>
            <a:r>
              <a:rPr lang="pt-PT" b="0" dirty="0" err="1" smtClean="0"/>
              <a:t>be</a:t>
            </a:r>
            <a:r>
              <a:rPr lang="pt-PT" b="0" dirty="0" smtClean="0"/>
              <a:t> </a:t>
            </a:r>
            <a:r>
              <a:rPr lang="pt-PT" b="0" dirty="0" err="1" smtClean="0"/>
              <a:t>us</a:t>
            </a:r>
            <a:r>
              <a:rPr lang="pt-PT" b="0" dirty="0" smtClean="0"/>
              <a:t> in </a:t>
            </a:r>
            <a:r>
              <a:rPr lang="pt-PT" b="0" dirty="0" err="1" smtClean="0"/>
              <a:t>the</a:t>
            </a:r>
            <a:r>
              <a:rPr lang="pt-PT" b="0" dirty="0" smtClean="0"/>
              <a:t> </a:t>
            </a:r>
            <a:r>
              <a:rPr lang="pt-PT" b="0" dirty="0" err="1" smtClean="0"/>
              <a:t>car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37801" r="51948" b="45709"/>
          <a:stretch/>
        </p:blipFill>
        <p:spPr bwMode="auto">
          <a:xfrm>
            <a:off x="2273393" y="1700808"/>
            <a:ext cx="4873769" cy="123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55295" r="51140" b="17063"/>
          <a:stretch/>
        </p:blipFill>
        <p:spPr bwMode="auto">
          <a:xfrm>
            <a:off x="2273393" y="2940387"/>
            <a:ext cx="4873768" cy="20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Interpersonal</a:t>
            </a:r>
            <a:r>
              <a:rPr lang="pt-PT" sz="3200" dirty="0" smtClean="0"/>
              <a:t> perspective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85382"/>
              </p:ext>
            </p:extLst>
          </p:nvPr>
        </p:nvGraphicFramePr>
        <p:xfrm>
          <a:off x="467544" y="1340768"/>
          <a:ext cx="8280920" cy="466065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466170"/>
                <a:gridCol w="5814750"/>
              </a:tblGrid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Frontal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Represents involvement; part of our world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Oblique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detachment; not part of our world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power, viewer looks down on object (attitude towards represented participant) viewer power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</a:t>
                      </a:r>
                      <a:r>
                        <a:rPr lang="en-GB" sz="2400" dirty="0" smtClean="0">
                          <a:effectLst/>
                        </a:rPr>
                        <a:t>orizontal </a:t>
                      </a:r>
                      <a:r>
                        <a:rPr lang="en-GB" sz="2400" dirty="0">
                          <a:effectLst/>
                        </a:rPr>
                        <a:t>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Represents equality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Low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lack of power, viewer looks up at object represented participant power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err="1" smtClean="0"/>
              <a:t>Oblique</a:t>
            </a:r>
            <a:r>
              <a:rPr lang="pt-PT" sz="2400" dirty="0" smtClean="0"/>
              <a:t> </a:t>
            </a:r>
            <a:r>
              <a:rPr lang="pt-PT" sz="2400" dirty="0" err="1" smtClean="0"/>
              <a:t>high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not</a:t>
            </a:r>
            <a:r>
              <a:rPr lang="pt-PT" sz="2400" dirty="0" smtClean="0"/>
              <a:t> </a:t>
            </a:r>
            <a:r>
              <a:rPr lang="pt-PT" sz="2400" dirty="0" err="1" smtClean="0"/>
              <a:t>part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world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this</a:t>
            </a:r>
            <a:r>
              <a:rPr lang="pt-PT" sz="2400" dirty="0" smtClean="0"/>
              <a:t> </a:t>
            </a:r>
            <a:r>
              <a:rPr lang="pt-PT" sz="2400" dirty="0" err="1" smtClean="0"/>
              <a:t>factory</a:t>
            </a:r>
            <a:r>
              <a:rPr lang="pt-PT" sz="2400" dirty="0" smtClean="0"/>
              <a:t>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4" y="1786991"/>
            <a:ext cx="5676191" cy="4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2367136"/>
          </a:xfrm>
        </p:spPr>
        <p:txBody>
          <a:bodyPr>
            <a:normAutofit/>
          </a:bodyPr>
          <a:lstStyle/>
          <a:p>
            <a:pPr algn="l"/>
            <a:r>
              <a:rPr lang="pt-PT" sz="2400" dirty="0" err="1" smtClean="0"/>
              <a:t>Given</a:t>
            </a:r>
            <a:r>
              <a:rPr lang="pt-PT" sz="2400" dirty="0" smtClean="0"/>
              <a:t>: </a:t>
            </a:r>
            <a:r>
              <a:rPr lang="pt-PT" sz="2400" dirty="0" err="1" smtClean="0"/>
              <a:t>low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look </a:t>
            </a:r>
            <a:r>
              <a:rPr lang="pt-PT" sz="2400" dirty="0" err="1" smtClean="0"/>
              <a:t>up</a:t>
            </a:r>
            <a:r>
              <a:rPr lang="pt-PT" sz="2400" dirty="0" smtClean="0"/>
              <a:t> to </a:t>
            </a:r>
            <a:r>
              <a:rPr lang="pt-PT" sz="2400" dirty="0" err="1" smtClean="0"/>
              <a:t>this</a:t>
            </a:r>
            <a:r>
              <a:rPr lang="pt-PT" sz="2400" dirty="0" smtClean="0"/>
              <a:t> </a:t>
            </a:r>
            <a:r>
              <a:rPr lang="pt-PT" sz="2400" dirty="0" err="1" smtClean="0"/>
              <a:t>man</a:t>
            </a:r>
            <a:r>
              <a:rPr lang="pt-PT" sz="2400" dirty="0" smtClean="0"/>
              <a:t>; </a:t>
            </a:r>
            <a:r>
              <a:rPr lang="pt-PT" sz="2400" dirty="0" err="1" smtClean="0"/>
              <a:t>he</a:t>
            </a:r>
            <a:r>
              <a:rPr lang="pt-PT" sz="2400" dirty="0" smtClean="0"/>
              <a:t> </a:t>
            </a:r>
            <a:r>
              <a:rPr lang="pt-PT" sz="2400" dirty="0" err="1" smtClean="0"/>
              <a:t>deserves</a:t>
            </a:r>
            <a:r>
              <a:rPr lang="pt-PT" sz="2400" dirty="0" smtClean="0"/>
              <a:t> </a:t>
            </a:r>
            <a:r>
              <a:rPr lang="pt-PT" sz="2400" dirty="0" err="1" smtClean="0"/>
              <a:t>our</a:t>
            </a:r>
            <a:r>
              <a:rPr lang="pt-PT" sz="2400" dirty="0" smtClean="0"/>
              <a:t> </a:t>
            </a:r>
            <a:r>
              <a:rPr lang="pt-PT" sz="2400" dirty="0" err="1" smtClean="0"/>
              <a:t>confidence</a:t>
            </a:r>
            <a:r>
              <a:rPr lang="pt-PT" sz="2400" dirty="0" smtClean="0"/>
              <a:t> </a:t>
            </a:r>
            <a:br>
              <a:rPr lang="pt-PT" sz="2400" dirty="0" smtClean="0"/>
            </a:br>
            <a:r>
              <a:rPr lang="pt-PT" sz="2400" dirty="0" smtClean="0"/>
              <a:t>New: </a:t>
            </a:r>
            <a:r>
              <a:rPr lang="pt-PT" sz="2400" dirty="0" err="1" smtClean="0"/>
              <a:t>high</a:t>
            </a:r>
            <a:r>
              <a:rPr lang="pt-PT" sz="2400" dirty="0" smtClean="0"/>
              <a:t>, </a:t>
            </a:r>
            <a:r>
              <a:rPr lang="pt-PT" sz="2400" dirty="0" err="1" smtClean="0"/>
              <a:t>close</a:t>
            </a:r>
            <a:r>
              <a:rPr lang="pt-PT" sz="2400" dirty="0" smtClean="0"/>
              <a:t>, frontal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position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people</a:t>
            </a:r>
            <a:r>
              <a:rPr lang="pt-PT" sz="2400" dirty="0" smtClean="0"/>
              <a:t> holding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globe</a:t>
            </a:r>
            <a:r>
              <a:rPr lang="pt-PT" sz="2400" dirty="0" smtClean="0"/>
              <a:t>;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all</a:t>
            </a:r>
            <a:r>
              <a:rPr lang="pt-PT" sz="2400" dirty="0" smtClean="0"/>
              <a:t> in </a:t>
            </a:r>
            <a:r>
              <a:rPr lang="pt-PT" sz="2400" dirty="0" err="1" smtClean="0"/>
              <a:t>control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238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Horizontal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on</a:t>
            </a:r>
            <a:r>
              <a:rPr lang="pt-PT" sz="2400" dirty="0" smtClean="0"/>
              <a:t> </a:t>
            </a:r>
            <a:r>
              <a:rPr lang="pt-PT" sz="2400" dirty="0" err="1" smtClean="0"/>
              <a:t>an</a:t>
            </a:r>
            <a:r>
              <a:rPr lang="pt-PT" sz="2400" dirty="0" smtClean="0"/>
              <a:t> </a:t>
            </a:r>
            <a:r>
              <a:rPr lang="pt-PT" sz="2400" dirty="0" err="1" smtClean="0"/>
              <a:t>equal</a:t>
            </a:r>
            <a:r>
              <a:rPr lang="pt-PT" sz="2400" dirty="0" smtClean="0"/>
              <a:t> footing </a:t>
            </a:r>
            <a:r>
              <a:rPr lang="pt-PT" sz="2400" dirty="0" err="1" smtClean="0"/>
              <a:t>with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people</a:t>
            </a:r>
            <a:r>
              <a:rPr lang="pt-PT" sz="2400" dirty="0" smtClean="0"/>
              <a:t>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room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421366" cy="37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Size</a:t>
            </a:r>
            <a:r>
              <a:rPr lang="pt-PT" sz="3200" dirty="0" smtClean="0"/>
              <a:t> </a:t>
            </a: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frame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social </a:t>
            </a:r>
            <a:r>
              <a:rPr lang="pt-PT" sz="3200" dirty="0" err="1" smtClean="0"/>
              <a:t>distance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672579"/>
              </p:ext>
            </p:extLst>
          </p:nvPr>
        </p:nvGraphicFramePr>
        <p:xfrm>
          <a:off x="611560" y="1628801"/>
          <a:ext cx="7632848" cy="38557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81198"/>
                <a:gridCol w="5051650"/>
              </a:tblGrid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Intimate/personal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Close shot / close distance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Head &amp; shoulders of represented participant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Object could be used by viewer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Building shown as if viewer about to enter it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Social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Medium long shot / middle distance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Full figure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Object shown in full with little space around 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Building shown as objective destination of viewer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Impersonal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Long shot / long distance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Figure occupies half of frame or less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Object for contemplation but out of reach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Building shown at a distance &amp; out of reach, e.g. behind gates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Impersonal</a:t>
            </a:r>
            <a:r>
              <a:rPr lang="pt-PT" sz="2400" dirty="0" smtClean="0"/>
              <a:t>: </a:t>
            </a:r>
            <a:r>
              <a:rPr lang="pt-PT" sz="2400" dirty="0" err="1" smtClean="0"/>
              <a:t>factory</a:t>
            </a:r>
            <a:r>
              <a:rPr lang="pt-PT" sz="2400" dirty="0" smtClean="0"/>
              <a:t> </a:t>
            </a:r>
            <a:r>
              <a:rPr lang="pt-PT" sz="2400" dirty="0" err="1" smtClean="0"/>
              <a:t>far</a:t>
            </a:r>
            <a:r>
              <a:rPr lang="pt-PT" sz="2400" dirty="0" smtClean="0"/>
              <a:t> </a:t>
            </a:r>
            <a:r>
              <a:rPr lang="pt-PT" sz="2400" dirty="0" err="1" smtClean="0"/>
              <a:t>away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230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pt-PT" sz="1800" dirty="0" err="1" smtClean="0"/>
              <a:t>Close</a:t>
            </a:r>
            <a:r>
              <a:rPr lang="pt-PT" sz="1800" dirty="0" smtClean="0"/>
              <a:t> social </a:t>
            </a:r>
            <a:r>
              <a:rPr lang="pt-PT" sz="1800" dirty="0" err="1" smtClean="0"/>
              <a:t>distance</a:t>
            </a:r>
            <a:r>
              <a:rPr lang="pt-PT" sz="1800" dirty="0" smtClean="0"/>
              <a:t>: </a:t>
            </a:r>
            <a:r>
              <a:rPr lang="pt-PT" sz="1800" dirty="0" err="1" smtClean="0"/>
              <a:t>we</a:t>
            </a:r>
            <a:r>
              <a:rPr lang="pt-PT" sz="1800" dirty="0" smtClean="0"/>
              <a:t> </a:t>
            </a:r>
            <a:r>
              <a:rPr lang="pt-PT" sz="1800" dirty="0" err="1" smtClean="0"/>
              <a:t>could</a:t>
            </a:r>
            <a:r>
              <a:rPr lang="pt-PT" sz="1800" dirty="0" smtClean="0"/>
              <a:t> </a:t>
            </a:r>
            <a:r>
              <a:rPr lang="pt-PT" sz="1800" dirty="0" err="1" smtClean="0"/>
              <a:t>be</a:t>
            </a:r>
            <a:r>
              <a:rPr lang="pt-PT" sz="1800" dirty="0" smtClean="0"/>
              <a:t> in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room</a:t>
            </a:r>
            <a:r>
              <a:rPr lang="pt-PT" sz="1800" dirty="0" smtClean="0"/>
              <a:t> </a:t>
            </a:r>
            <a:r>
              <a:rPr lang="pt-PT" sz="1800" dirty="0" err="1" smtClean="0"/>
              <a:t>with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people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48955" cy="47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28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caltexforinvestors.com/imgs/See-The-Caltex-Advant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7" y="1628800"/>
            <a:ext cx="8187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734291" y="2964837"/>
            <a:ext cx="4405745" cy="1094545"/>
          </a:xfrm>
          <a:custGeom>
            <a:avLst/>
            <a:gdLst>
              <a:gd name="connsiteX0" fmla="*/ 0 w 4405745"/>
              <a:gd name="connsiteY0" fmla="*/ 1011418 h 1094545"/>
              <a:gd name="connsiteX1" fmla="*/ 110836 w 4405745"/>
              <a:gd name="connsiteY1" fmla="*/ 27745 h 1094545"/>
              <a:gd name="connsiteX2" fmla="*/ 193964 w 4405745"/>
              <a:gd name="connsiteY2" fmla="*/ 983708 h 1094545"/>
              <a:gd name="connsiteX3" fmla="*/ 415636 w 4405745"/>
              <a:gd name="connsiteY3" fmla="*/ 36 h 1094545"/>
              <a:gd name="connsiteX4" fmla="*/ 498764 w 4405745"/>
              <a:gd name="connsiteY4" fmla="*/ 1025272 h 1094545"/>
              <a:gd name="connsiteX5" fmla="*/ 692727 w 4405745"/>
              <a:gd name="connsiteY5" fmla="*/ 55454 h 1094545"/>
              <a:gd name="connsiteX6" fmla="*/ 762000 w 4405745"/>
              <a:gd name="connsiteY6" fmla="*/ 1094545 h 1094545"/>
              <a:gd name="connsiteX7" fmla="*/ 969818 w 4405745"/>
              <a:gd name="connsiteY7" fmla="*/ 55454 h 1094545"/>
              <a:gd name="connsiteX8" fmla="*/ 1052945 w 4405745"/>
              <a:gd name="connsiteY8" fmla="*/ 955999 h 1094545"/>
              <a:gd name="connsiteX9" fmla="*/ 1302327 w 4405745"/>
              <a:gd name="connsiteY9" fmla="*/ 55454 h 1094545"/>
              <a:gd name="connsiteX10" fmla="*/ 1371600 w 4405745"/>
              <a:gd name="connsiteY10" fmla="*/ 1080690 h 1094545"/>
              <a:gd name="connsiteX11" fmla="*/ 1607127 w 4405745"/>
              <a:gd name="connsiteY11" fmla="*/ 55454 h 1094545"/>
              <a:gd name="connsiteX12" fmla="*/ 1676400 w 4405745"/>
              <a:gd name="connsiteY12" fmla="*/ 1011418 h 1094545"/>
              <a:gd name="connsiteX13" fmla="*/ 1870364 w 4405745"/>
              <a:gd name="connsiteY13" fmla="*/ 83163 h 1094545"/>
              <a:gd name="connsiteX14" fmla="*/ 1981200 w 4405745"/>
              <a:gd name="connsiteY14" fmla="*/ 1039127 h 1094545"/>
              <a:gd name="connsiteX15" fmla="*/ 2175164 w 4405745"/>
              <a:gd name="connsiteY15" fmla="*/ 97018 h 1094545"/>
              <a:gd name="connsiteX16" fmla="*/ 2327564 w 4405745"/>
              <a:gd name="connsiteY16" fmla="*/ 1052981 h 1094545"/>
              <a:gd name="connsiteX17" fmla="*/ 2576945 w 4405745"/>
              <a:gd name="connsiteY17" fmla="*/ 83163 h 1094545"/>
              <a:gd name="connsiteX18" fmla="*/ 2563091 w 4405745"/>
              <a:gd name="connsiteY18" fmla="*/ 997563 h 1094545"/>
              <a:gd name="connsiteX19" fmla="*/ 2784764 w 4405745"/>
              <a:gd name="connsiteY19" fmla="*/ 83163 h 1094545"/>
              <a:gd name="connsiteX20" fmla="*/ 2854036 w 4405745"/>
              <a:gd name="connsiteY20" fmla="*/ 803599 h 1094545"/>
              <a:gd name="connsiteX21" fmla="*/ 2992582 w 4405745"/>
              <a:gd name="connsiteY21" fmla="*/ 55454 h 1094545"/>
              <a:gd name="connsiteX22" fmla="*/ 3103418 w 4405745"/>
              <a:gd name="connsiteY22" fmla="*/ 762036 h 1094545"/>
              <a:gd name="connsiteX23" fmla="*/ 3311236 w 4405745"/>
              <a:gd name="connsiteY23" fmla="*/ 55454 h 1094545"/>
              <a:gd name="connsiteX24" fmla="*/ 3311236 w 4405745"/>
              <a:gd name="connsiteY24" fmla="*/ 775890 h 1094545"/>
              <a:gd name="connsiteX25" fmla="*/ 3505200 w 4405745"/>
              <a:gd name="connsiteY25" fmla="*/ 97018 h 1094545"/>
              <a:gd name="connsiteX26" fmla="*/ 3588327 w 4405745"/>
              <a:gd name="connsiteY26" fmla="*/ 581927 h 1094545"/>
              <a:gd name="connsiteX27" fmla="*/ 3754582 w 4405745"/>
              <a:gd name="connsiteY27" fmla="*/ 69308 h 1094545"/>
              <a:gd name="connsiteX28" fmla="*/ 3810000 w 4405745"/>
              <a:gd name="connsiteY28" fmla="*/ 609636 h 1094545"/>
              <a:gd name="connsiteX29" fmla="*/ 3990109 w 4405745"/>
              <a:gd name="connsiteY29" fmla="*/ 83163 h 1094545"/>
              <a:gd name="connsiteX30" fmla="*/ 4114800 w 4405745"/>
              <a:gd name="connsiteY30" fmla="*/ 443381 h 1094545"/>
              <a:gd name="connsiteX31" fmla="*/ 4294909 w 4405745"/>
              <a:gd name="connsiteY31" fmla="*/ 97018 h 1094545"/>
              <a:gd name="connsiteX32" fmla="*/ 4364182 w 4405745"/>
              <a:gd name="connsiteY32" fmla="*/ 318690 h 1094545"/>
              <a:gd name="connsiteX33" fmla="*/ 4405745 w 4405745"/>
              <a:gd name="connsiteY33" fmla="*/ 180145 h 1094545"/>
              <a:gd name="connsiteX34" fmla="*/ 4405745 w 4405745"/>
              <a:gd name="connsiteY34" fmla="*/ 180145 h 10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05745" h="1094545">
                <a:moveTo>
                  <a:pt x="0" y="1011418"/>
                </a:moveTo>
                <a:cubicBezTo>
                  <a:pt x="39254" y="521890"/>
                  <a:pt x="78509" y="32363"/>
                  <a:pt x="110836" y="27745"/>
                </a:cubicBezTo>
                <a:cubicBezTo>
                  <a:pt x="143163" y="23127"/>
                  <a:pt x="143164" y="988326"/>
                  <a:pt x="193964" y="983708"/>
                </a:cubicBezTo>
                <a:cubicBezTo>
                  <a:pt x="244764" y="979090"/>
                  <a:pt x="364836" y="-6891"/>
                  <a:pt x="415636" y="36"/>
                </a:cubicBezTo>
                <a:cubicBezTo>
                  <a:pt x="466436" y="6963"/>
                  <a:pt x="452582" y="1016036"/>
                  <a:pt x="498764" y="1025272"/>
                </a:cubicBezTo>
                <a:cubicBezTo>
                  <a:pt x="544946" y="1034508"/>
                  <a:pt x="648854" y="43908"/>
                  <a:pt x="692727" y="55454"/>
                </a:cubicBezTo>
                <a:cubicBezTo>
                  <a:pt x="736600" y="66999"/>
                  <a:pt x="715818" y="1094545"/>
                  <a:pt x="762000" y="1094545"/>
                </a:cubicBezTo>
                <a:cubicBezTo>
                  <a:pt x="808182" y="1094545"/>
                  <a:pt x="921327" y="78545"/>
                  <a:pt x="969818" y="55454"/>
                </a:cubicBezTo>
                <a:cubicBezTo>
                  <a:pt x="1018309" y="32363"/>
                  <a:pt x="997527" y="955999"/>
                  <a:pt x="1052945" y="955999"/>
                </a:cubicBezTo>
                <a:cubicBezTo>
                  <a:pt x="1108363" y="955999"/>
                  <a:pt x="1249218" y="34672"/>
                  <a:pt x="1302327" y="55454"/>
                </a:cubicBezTo>
                <a:cubicBezTo>
                  <a:pt x="1355436" y="76236"/>
                  <a:pt x="1320800" y="1080690"/>
                  <a:pt x="1371600" y="1080690"/>
                </a:cubicBezTo>
                <a:cubicBezTo>
                  <a:pt x="1422400" y="1080690"/>
                  <a:pt x="1556327" y="66999"/>
                  <a:pt x="1607127" y="55454"/>
                </a:cubicBezTo>
                <a:cubicBezTo>
                  <a:pt x="1657927" y="43909"/>
                  <a:pt x="1632527" y="1006800"/>
                  <a:pt x="1676400" y="1011418"/>
                </a:cubicBezTo>
                <a:cubicBezTo>
                  <a:pt x="1720273" y="1016036"/>
                  <a:pt x="1819564" y="78545"/>
                  <a:pt x="1870364" y="83163"/>
                </a:cubicBezTo>
                <a:cubicBezTo>
                  <a:pt x="1921164" y="87781"/>
                  <a:pt x="1930400" y="1036818"/>
                  <a:pt x="1981200" y="1039127"/>
                </a:cubicBezTo>
                <a:cubicBezTo>
                  <a:pt x="2032000" y="1041436"/>
                  <a:pt x="2117437" y="94709"/>
                  <a:pt x="2175164" y="97018"/>
                </a:cubicBezTo>
                <a:cubicBezTo>
                  <a:pt x="2232891" y="99327"/>
                  <a:pt x="2260601" y="1055290"/>
                  <a:pt x="2327564" y="1052981"/>
                </a:cubicBezTo>
                <a:cubicBezTo>
                  <a:pt x="2394527" y="1050672"/>
                  <a:pt x="2537690" y="92399"/>
                  <a:pt x="2576945" y="83163"/>
                </a:cubicBezTo>
                <a:cubicBezTo>
                  <a:pt x="2616200" y="73927"/>
                  <a:pt x="2528455" y="997563"/>
                  <a:pt x="2563091" y="997563"/>
                </a:cubicBezTo>
                <a:cubicBezTo>
                  <a:pt x="2597727" y="997563"/>
                  <a:pt x="2736273" y="115490"/>
                  <a:pt x="2784764" y="83163"/>
                </a:cubicBezTo>
                <a:cubicBezTo>
                  <a:pt x="2833255" y="50836"/>
                  <a:pt x="2819400" y="808217"/>
                  <a:pt x="2854036" y="803599"/>
                </a:cubicBezTo>
                <a:cubicBezTo>
                  <a:pt x="2888672" y="798981"/>
                  <a:pt x="2951018" y="62381"/>
                  <a:pt x="2992582" y="55454"/>
                </a:cubicBezTo>
                <a:cubicBezTo>
                  <a:pt x="3034146" y="48527"/>
                  <a:pt x="3050309" y="762036"/>
                  <a:pt x="3103418" y="762036"/>
                </a:cubicBezTo>
                <a:cubicBezTo>
                  <a:pt x="3156527" y="762036"/>
                  <a:pt x="3276600" y="53145"/>
                  <a:pt x="3311236" y="55454"/>
                </a:cubicBezTo>
                <a:cubicBezTo>
                  <a:pt x="3345872" y="57763"/>
                  <a:pt x="3278909" y="768963"/>
                  <a:pt x="3311236" y="775890"/>
                </a:cubicBezTo>
                <a:cubicBezTo>
                  <a:pt x="3343563" y="782817"/>
                  <a:pt x="3459018" y="129345"/>
                  <a:pt x="3505200" y="97018"/>
                </a:cubicBezTo>
                <a:cubicBezTo>
                  <a:pt x="3551382" y="64691"/>
                  <a:pt x="3546763" y="586545"/>
                  <a:pt x="3588327" y="581927"/>
                </a:cubicBezTo>
                <a:cubicBezTo>
                  <a:pt x="3629891" y="577309"/>
                  <a:pt x="3717637" y="64690"/>
                  <a:pt x="3754582" y="69308"/>
                </a:cubicBezTo>
                <a:cubicBezTo>
                  <a:pt x="3791527" y="73926"/>
                  <a:pt x="3770745" y="607327"/>
                  <a:pt x="3810000" y="609636"/>
                </a:cubicBezTo>
                <a:cubicBezTo>
                  <a:pt x="3849255" y="611945"/>
                  <a:pt x="3939309" y="110872"/>
                  <a:pt x="3990109" y="83163"/>
                </a:cubicBezTo>
                <a:cubicBezTo>
                  <a:pt x="4040909" y="55454"/>
                  <a:pt x="4064000" y="441072"/>
                  <a:pt x="4114800" y="443381"/>
                </a:cubicBezTo>
                <a:cubicBezTo>
                  <a:pt x="4165600" y="445690"/>
                  <a:pt x="4253345" y="117800"/>
                  <a:pt x="4294909" y="97018"/>
                </a:cubicBezTo>
                <a:cubicBezTo>
                  <a:pt x="4336473" y="76236"/>
                  <a:pt x="4345709" y="304835"/>
                  <a:pt x="4364182" y="318690"/>
                </a:cubicBezTo>
                <a:cubicBezTo>
                  <a:pt x="4382655" y="332544"/>
                  <a:pt x="4405745" y="180145"/>
                  <a:pt x="4405745" y="180145"/>
                </a:cubicBezTo>
                <a:lnTo>
                  <a:pt x="4405745" y="1801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7487" y="509771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Given</a:t>
            </a:r>
            <a:r>
              <a:rPr lang="pt-PT" sz="2400" dirty="0" smtClean="0"/>
              <a:t>: </a:t>
            </a:r>
            <a:r>
              <a:rPr lang="pt-PT" sz="2400" dirty="0" err="1" smtClean="0"/>
              <a:t>Caltex</a:t>
            </a:r>
            <a:r>
              <a:rPr lang="pt-PT" sz="2400" dirty="0" smtClean="0"/>
              <a:t> </a:t>
            </a:r>
            <a:r>
              <a:rPr lang="pt-PT" sz="2400" dirty="0" err="1" smtClean="0"/>
              <a:t>has</a:t>
            </a:r>
            <a:r>
              <a:rPr lang="pt-PT" sz="2400" dirty="0" smtClean="0"/>
              <a:t> </a:t>
            </a:r>
            <a:r>
              <a:rPr lang="pt-PT" sz="2400" dirty="0" err="1" smtClean="0"/>
              <a:t>advantages</a:t>
            </a:r>
            <a:endParaRPr lang="pt-PT" sz="2400" dirty="0" smtClean="0"/>
          </a:p>
          <a:p>
            <a:r>
              <a:rPr lang="pt-PT" sz="2400" dirty="0" err="1" smtClean="0"/>
              <a:t>Sun</a:t>
            </a:r>
            <a:r>
              <a:rPr lang="pt-PT" sz="2400" dirty="0" smtClean="0"/>
              <a:t> </a:t>
            </a:r>
            <a:r>
              <a:rPr lang="pt-PT" sz="2400" dirty="0" err="1" smtClean="0"/>
              <a:t>rising</a:t>
            </a:r>
            <a:endParaRPr lang="pt-P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248435"/>
            <a:ext cx="360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New: </a:t>
            </a:r>
            <a:r>
              <a:rPr lang="pt-PT" sz="2400" dirty="0" err="1" smtClean="0"/>
              <a:t>Caltex</a:t>
            </a:r>
            <a:r>
              <a:rPr lang="pt-PT" sz="2400" dirty="0" smtClean="0"/>
              <a:t> station &amp; </a:t>
            </a:r>
            <a:r>
              <a:rPr lang="pt-PT" sz="2400" dirty="0" err="1" smtClean="0"/>
              <a:t>sign</a:t>
            </a:r>
            <a:endParaRPr lang="pt-P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854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Composition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98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29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caltexforinvestors.com/imgs/See-The-Caltex-Advant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7" y="1628800"/>
            <a:ext cx="8187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734291" y="2964837"/>
            <a:ext cx="4405745" cy="1094545"/>
          </a:xfrm>
          <a:custGeom>
            <a:avLst/>
            <a:gdLst>
              <a:gd name="connsiteX0" fmla="*/ 0 w 4405745"/>
              <a:gd name="connsiteY0" fmla="*/ 1011418 h 1094545"/>
              <a:gd name="connsiteX1" fmla="*/ 110836 w 4405745"/>
              <a:gd name="connsiteY1" fmla="*/ 27745 h 1094545"/>
              <a:gd name="connsiteX2" fmla="*/ 193964 w 4405745"/>
              <a:gd name="connsiteY2" fmla="*/ 983708 h 1094545"/>
              <a:gd name="connsiteX3" fmla="*/ 415636 w 4405745"/>
              <a:gd name="connsiteY3" fmla="*/ 36 h 1094545"/>
              <a:gd name="connsiteX4" fmla="*/ 498764 w 4405745"/>
              <a:gd name="connsiteY4" fmla="*/ 1025272 h 1094545"/>
              <a:gd name="connsiteX5" fmla="*/ 692727 w 4405745"/>
              <a:gd name="connsiteY5" fmla="*/ 55454 h 1094545"/>
              <a:gd name="connsiteX6" fmla="*/ 762000 w 4405745"/>
              <a:gd name="connsiteY6" fmla="*/ 1094545 h 1094545"/>
              <a:gd name="connsiteX7" fmla="*/ 969818 w 4405745"/>
              <a:gd name="connsiteY7" fmla="*/ 55454 h 1094545"/>
              <a:gd name="connsiteX8" fmla="*/ 1052945 w 4405745"/>
              <a:gd name="connsiteY8" fmla="*/ 955999 h 1094545"/>
              <a:gd name="connsiteX9" fmla="*/ 1302327 w 4405745"/>
              <a:gd name="connsiteY9" fmla="*/ 55454 h 1094545"/>
              <a:gd name="connsiteX10" fmla="*/ 1371600 w 4405745"/>
              <a:gd name="connsiteY10" fmla="*/ 1080690 h 1094545"/>
              <a:gd name="connsiteX11" fmla="*/ 1607127 w 4405745"/>
              <a:gd name="connsiteY11" fmla="*/ 55454 h 1094545"/>
              <a:gd name="connsiteX12" fmla="*/ 1676400 w 4405745"/>
              <a:gd name="connsiteY12" fmla="*/ 1011418 h 1094545"/>
              <a:gd name="connsiteX13" fmla="*/ 1870364 w 4405745"/>
              <a:gd name="connsiteY13" fmla="*/ 83163 h 1094545"/>
              <a:gd name="connsiteX14" fmla="*/ 1981200 w 4405745"/>
              <a:gd name="connsiteY14" fmla="*/ 1039127 h 1094545"/>
              <a:gd name="connsiteX15" fmla="*/ 2175164 w 4405745"/>
              <a:gd name="connsiteY15" fmla="*/ 97018 h 1094545"/>
              <a:gd name="connsiteX16" fmla="*/ 2327564 w 4405745"/>
              <a:gd name="connsiteY16" fmla="*/ 1052981 h 1094545"/>
              <a:gd name="connsiteX17" fmla="*/ 2576945 w 4405745"/>
              <a:gd name="connsiteY17" fmla="*/ 83163 h 1094545"/>
              <a:gd name="connsiteX18" fmla="*/ 2563091 w 4405745"/>
              <a:gd name="connsiteY18" fmla="*/ 997563 h 1094545"/>
              <a:gd name="connsiteX19" fmla="*/ 2784764 w 4405745"/>
              <a:gd name="connsiteY19" fmla="*/ 83163 h 1094545"/>
              <a:gd name="connsiteX20" fmla="*/ 2854036 w 4405745"/>
              <a:gd name="connsiteY20" fmla="*/ 803599 h 1094545"/>
              <a:gd name="connsiteX21" fmla="*/ 2992582 w 4405745"/>
              <a:gd name="connsiteY21" fmla="*/ 55454 h 1094545"/>
              <a:gd name="connsiteX22" fmla="*/ 3103418 w 4405745"/>
              <a:gd name="connsiteY22" fmla="*/ 762036 h 1094545"/>
              <a:gd name="connsiteX23" fmla="*/ 3311236 w 4405745"/>
              <a:gd name="connsiteY23" fmla="*/ 55454 h 1094545"/>
              <a:gd name="connsiteX24" fmla="*/ 3311236 w 4405745"/>
              <a:gd name="connsiteY24" fmla="*/ 775890 h 1094545"/>
              <a:gd name="connsiteX25" fmla="*/ 3505200 w 4405745"/>
              <a:gd name="connsiteY25" fmla="*/ 97018 h 1094545"/>
              <a:gd name="connsiteX26" fmla="*/ 3588327 w 4405745"/>
              <a:gd name="connsiteY26" fmla="*/ 581927 h 1094545"/>
              <a:gd name="connsiteX27" fmla="*/ 3754582 w 4405745"/>
              <a:gd name="connsiteY27" fmla="*/ 69308 h 1094545"/>
              <a:gd name="connsiteX28" fmla="*/ 3810000 w 4405745"/>
              <a:gd name="connsiteY28" fmla="*/ 609636 h 1094545"/>
              <a:gd name="connsiteX29" fmla="*/ 3990109 w 4405745"/>
              <a:gd name="connsiteY29" fmla="*/ 83163 h 1094545"/>
              <a:gd name="connsiteX30" fmla="*/ 4114800 w 4405745"/>
              <a:gd name="connsiteY30" fmla="*/ 443381 h 1094545"/>
              <a:gd name="connsiteX31" fmla="*/ 4294909 w 4405745"/>
              <a:gd name="connsiteY31" fmla="*/ 97018 h 1094545"/>
              <a:gd name="connsiteX32" fmla="*/ 4364182 w 4405745"/>
              <a:gd name="connsiteY32" fmla="*/ 318690 h 1094545"/>
              <a:gd name="connsiteX33" fmla="*/ 4405745 w 4405745"/>
              <a:gd name="connsiteY33" fmla="*/ 180145 h 1094545"/>
              <a:gd name="connsiteX34" fmla="*/ 4405745 w 4405745"/>
              <a:gd name="connsiteY34" fmla="*/ 180145 h 10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05745" h="1094545">
                <a:moveTo>
                  <a:pt x="0" y="1011418"/>
                </a:moveTo>
                <a:cubicBezTo>
                  <a:pt x="39254" y="521890"/>
                  <a:pt x="78509" y="32363"/>
                  <a:pt x="110836" y="27745"/>
                </a:cubicBezTo>
                <a:cubicBezTo>
                  <a:pt x="143163" y="23127"/>
                  <a:pt x="143164" y="988326"/>
                  <a:pt x="193964" y="983708"/>
                </a:cubicBezTo>
                <a:cubicBezTo>
                  <a:pt x="244764" y="979090"/>
                  <a:pt x="364836" y="-6891"/>
                  <a:pt x="415636" y="36"/>
                </a:cubicBezTo>
                <a:cubicBezTo>
                  <a:pt x="466436" y="6963"/>
                  <a:pt x="452582" y="1016036"/>
                  <a:pt x="498764" y="1025272"/>
                </a:cubicBezTo>
                <a:cubicBezTo>
                  <a:pt x="544946" y="1034508"/>
                  <a:pt x="648854" y="43908"/>
                  <a:pt x="692727" y="55454"/>
                </a:cubicBezTo>
                <a:cubicBezTo>
                  <a:pt x="736600" y="66999"/>
                  <a:pt x="715818" y="1094545"/>
                  <a:pt x="762000" y="1094545"/>
                </a:cubicBezTo>
                <a:cubicBezTo>
                  <a:pt x="808182" y="1094545"/>
                  <a:pt x="921327" y="78545"/>
                  <a:pt x="969818" y="55454"/>
                </a:cubicBezTo>
                <a:cubicBezTo>
                  <a:pt x="1018309" y="32363"/>
                  <a:pt x="997527" y="955999"/>
                  <a:pt x="1052945" y="955999"/>
                </a:cubicBezTo>
                <a:cubicBezTo>
                  <a:pt x="1108363" y="955999"/>
                  <a:pt x="1249218" y="34672"/>
                  <a:pt x="1302327" y="55454"/>
                </a:cubicBezTo>
                <a:cubicBezTo>
                  <a:pt x="1355436" y="76236"/>
                  <a:pt x="1320800" y="1080690"/>
                  <a:pt x="1371600" y="1080690"/>
                </a:cubicBezTo>
                <a:cubicBezTo>
                  <a:pt x="1422400" y="1080690"/>
                  <a:pt x="1556327" y="66999"/>
                  <a:pt x="1607127" y="55454"/>
                </a:cubicBezTo>
                <a:cubicBezTo>
                  <a:pt x="1657927" y="43909"/>
                  <a:pt x="1632527" y="1006800"/>
                  <a:pt x="1676400" y="1011418"/>
                </a:cubicBezTo>
                <a:cubicBezTo>
                  <a:pt x="1720273" y="1016036"/>
                  <a:pt x="1819564" y="78545"/>
                  <a:pt x="1870364" y="83163"/>
                </a:cubicBezTo>
                <a:cubicBezTo>
                  <a:pt x="1921164" y="87781"/>
                  <a:pt x="1930400" y="1036818"/>
                  <a:pt x="1981200" y="1039127"/>
                </a:cubicBezTo>
                <a:cubicBezTo>
                  <a:pt x="2032000" y="1041436"/>
                  <a:pt x="2117437" y="94709"/>
                  <a:pt x="2175164" y="97018"/>
                </a:cubicBezTo>
                <a:cubicBezTo>
                  <a:pt x="2232891" y="99327"/>
                  <a:pt x="2260601" y="1055290"/>
                  <a:pt x="2327564" y="1052981"/>
                </a:cubicBezTo>
                <a:cubicBezTo>
                  <a:pt x="2394527" y="1050672"/>
                  <a:pt x="2537690" y="92399"/>
                  <a:pt x="2576945" y="83163"/>
                </a:cubicBezTo>
                <a:cubicBezTo>
                  <a:pt x="2616200" y="73927"/>
                  <a:pt x="2528455" y="997563"/>
                  <a:pt x="2563091" y="997563"/>
                </a:cubicBezTo>
                <a:cubicBezTo>
                  <a:pt x="2597727" y="997563"/>
                  <a:pt x="2736273" y="115490"/>
                  <a:pt x="2784764" y="83163"/>
                </a:cubicBezTo>
                <a:cubicBezTo>
                  <a:pt x="2833255" y="50836"/>
                  <a:pt x="2819400" y="808217"/>
                  <a:pt x="2854036" y="803599"/>
                </a:cubicBezTo>
                <a:cubicBezTo>
                  <a:pt x="2888672" y="798981"/>
                  <a:pt x="2951018" y="62381"/>
                  <a:pt x="2992582" y="55454"/>
                </a:cubicBezTo>
                <a:cubicBezTo>
                  <a:pt x="3034146" y="48527"/>
                  <a:pt x="3050309" y="762036"/>
                  <a:pt x="3103418" y="762036"/>
                </a:cubicBezTo>
                <a:cubicBezTo>
                  <a:pt x="3156527" y="762036"/>
                  <a:pt x="3276600" y="53145"/>
                  <a:pt x="3311236" y="55454"/>
                </a:cubicBezTo>
                <a:cubicBezTo>
                  <a:pt x="3345872" y="57763"/>
                  <a:pt x="3278909" y="768963"/>
                  <a:pt x="3311236" y="775890"/>
                </a:cubicBezTo>
                <a:cubicBezTo>
                  <a:pt x="3343563" y="782817"/>
                  <a:pt x="3459018" y="129345"/>
                  <a:pt x="3505200" y="97018"/>
                </a:cubicBezTo>
                <a:cubicBezTo>
                  <a:pt x="3551382" y="64691"/>
                  <a:pt x="3546763" y="586545"/>
                  <a:pt x="3588327" y="581927"/>
                </a:cubicBezTo>
                <a:cubicBezTo>
                  <a:pt x="3629891" y="577309"/>
                  <a:pt x="3717637" y="64690"/>
                  <a:pt x="3754582" y="69308"/>
                </a:cubicBezTo>
                <a:cubicBezTo>
                  <a:pt x="3791527" y="73926"/>
                  <a:pt x="3770745" y="607327"/>
                  <a:pt x="3810000" y="609636"/>
                </a:cubicBezTo>
                <a:cubicBezTo>
                  <a:pt x="3849255" y="611945"/>
                  <a:pt x="3939309" y="110872"/>
                  <a:pt x="3990109" y="83163"/>
                </a:cubicBezTo>
                <a:cubicBezTo>
                  <a:pt x="4040909" y="55454"/>
                  <a:pt x="4064000" y="441072"/>
                  <a:pt x="4114800" y="443381"/>
                </a:cubicBezTo>
                <a:cubicBezTo>
                  <a:pt x="4165600" y="445690"/>
                  <a:pt x="4253345" y="117800"/>
                  <a:pt x="4294909" y="97018"/>
                </a:cubicBezTo>
                <a:cubicBezTo>
                  <a:pt x="4336473" y="76236"/>
                  <a:pt x="4345709" y="304835"/>
                  <a:pt x="4364182" y="318690"/>
                </a:cubicBezTo>
                <a:cubicBezTo>
                  <a:pt x="4382655" y="332544"/>
                  <a:pt x="4405745" y="180145"/>
                  <a:pt x="4405745" y="180145"/>
                </a:cubicBezTo>
                <a:lnTo>
                  <a:pt x="4405745" y="1801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7487" y="88179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Sun</a:t>
            </a:r>
            <a:r>
              <a:rPr lang="pt-PT" sz="2400" dirty="0" smtClean="0"/>
              <a:t> </a:t>
            </a:r>
            <a:r>
              <a:rPr lang="pt-PT" sz="2400" dirty="0" err="1" smtClean="0"/>
              <a:t>rising</a:t>
            </a:r>
            <a:r>
              <a:rPr lang="pt-PT" sz="2400" dirty="0" smtClean="0"/>
              <a:t> = a </a:t>
            </a:r>
            <a:r>
              <a:rPr lang="pt-PT" sz="2400" dirty="0" err="1" smtClean="0"/>
              <a:t>new</a:t>
            </a:r>
            <a:r>
              <a:rPr lang="pt-PT" sz="2400" dirty="0" smtClean="0"/>
              <a:t> </a:t>
            </a:r>
            <a:r>
              <a:rPr lang="pt-PT" sz="2400" dirty="0" err="1" smtClean="0"/>
              <a:t>day</a:t>
            </a:r>
            <a:endParaRPr lang="pt-P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648270"/>
            <a:ext cx="360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Caltex</a:t>
            </a:r>
            <a:r>
              <a:rPr lang="pt-PT" sz="2400" dirty="0" smtClean="0"/>
              <a:t> </a:t>
            </a:r>
            <a:r>
              <a:rPr lang="pt-PT" sz="2400" dirty="0" err="1" smtClean="0"/>
              <a:t>sign</a:t>
            </a:r>
            <a:r>
              <a:rPr lang="pt-PT" sz="2400" dirty="0" smtClean="0"/>
              <a:t> = </a:t>
            </a:r>
            <a:r>
              <a:rPr lang="pt-PT" sz="2400" dirty="0" err="1" smtClean="0"/>
              <a:t>Attributes</a:t>
            </a:r>
            <a:r>
              <a:rPr lang="pt-PT" sz="2400" dirty="0" smtClean="0"/>
              <a:t> (</a:t>
            </a:r>
            <a:r>
              <a:rPr lang="pt-PT" sz="2400" dirty="0" err="1" smtClean="0"/>
              <a:t>qualities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product</a:t>
            </a:r>
            <a:r>
              <a:rPr lang="pt-PT" sz="2400" dirty="0" smtClean="0"/>
              <a:t> &amp; </a:t>
            </a:r>
            <a:r>
              <a:rPr lang="pt-PT" sz="2400" dirty="0" err="1" smtClean="0"/>
              <a:t>company</a:t>
            </a:r>
            <a:endParaRPr lang="pt-P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854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Representation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93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8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caltexforinvestors.com/imgs/See-The-Caltex-Advant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7" y="1628800"/>
            <a:ext cx="8187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734291" y="2964837"/>
            <a:ext cx="4405745" cy="1094545"/>
          </a:xfrm>
          <a:custGeom>
            <a:avLst/>
            <a:gdLst>
              <a:gd name="connsiteX0" fmla="*/ 0 w 4405745"/>
              <a:gd name="connsiteY0" fmla="*/ 1011418 h 1094545"/>
              <a:gd name="connsiteX1" fmla="*/ 110836 w 4405745"/>
              <a:gd name="connsiteY1" fmla="*/ 27745 h 1094545"/>
              <a:gd name="connsiteX2" fmla="*/ 193964 w 4405745"/>
              <a:gd name="connsiteY2" fmla="*/ 983708 h 1094545"/>
              <a:gd name="connsiteX3" fmla="*/ 415636 w 4405745"/>
              <a:gd name="connsiteY3" fmla="*/ 36 h 1094545"/>
              <a:gd name="connsiteX4" fmla="*/ 498764 w 4405745"/>
              <a:gd name="connsiteY4" fmla="*/ 1025272 h 1094545"/>
              <a:gd name="connsiteX5" fmla="*/ 692727 w 4405745"/>
              <a:gd name="connsiteY5" fmla="*/ 55454 h 1094545"/>
              <a:gd name="connsiteX6" fmla="*/ 762000 w 4405745"/>
              <a:gd name="connsiteY6" fmla="*/ 1094545 h 1094545"/>
              <a:gd name="connsiteX7" fmla="*/ 969818 w 4405745"/>
              <a:gd name="connsiteY7" fmla="*/ 55454 h 1094545"/>
              <a:gd name="connsiteX8" fmla="*/ 1052945 w 4405745"/>
              <a:gd name="connsiteY8" fmla="*/ 955999 h 1094545"/>
              <a:gd name="connsiteX9" fmla="*/ 1302327 w 4405745"/>
              <a:gd name="connsiteY9" fmla="*/ 55454 h 1094545"/>
              <a:gd name="connsiteX10" fmla="*/ 1371600 w 4405745"/>
              <a:gd name="connsiteY10" fmla="*/ 1080690 h 1094545"/>
              <a:gd name="connsiteX11" fmla="*/ 1607127 w 4405745"/>
              <a:gd name="connsiteY11" fmla="*/ 55454 h 1094545"/>
              <a:gd name="connsiteX12" fmla="*/ 1676400 w 4405745"/>
              <a:gd name="connsiteY12" fmla="*/ 1011418 h 1094545"/>
              <a:gd name="connsiteX13" fmla="*/ 1870364 w 4405745"/>
              <a:gd name="connsiteY13" fmla="*/ 83163 h 1094545"/>
              <a:gd name="connsiteX14" fmla="*/ 1981200 w 4405745"/>
              <a:gd name="connsiteY14" fmla="*/ 1039127 h 1094545"/>
              <a:gd name="connsiteX15" fmla="*/ 2175164 w 4405745"/>
              <a:gd name="connsiteY15" fmla="*/ 97018 h 1094545"/>
              <a:gd name="connsiteX16" fmla="*/ 2327564 w 4405745"/>
              <a:gd name="connsiteY16" fmla="*/ 1052981 h 1094545"/>
              <a:gd name="connsiteX17" fmla="*/ 2576945 w 4405745"/>
              <a:gd name="connsiteY17" fmla="*/ 83163 h 1094545"/>
              <a:gd name="connsiteX18" fmla="*/ 2563091 w 4405745"/>
              <a:gd name="connsiteY18" fmla="*/ 997563 h 1094545"/>
              <a:gd name="connsiteX19" fmla="*/ 2784764 w 4405745"/>
              <a:gd name="connsiteY19" fmla="*/ 83163 h 1094545"/>
              <a:gd name="connsiteX20" fmla="*/ 2854036 w 4405745"/>
              <a:gd name="connsiteY20" fmla="*/ 803599 h 1094545"/>
              <a:gd name="connsiteX21" fmla="*/ 2992582 w 4405745"/>
              <a:gd name="connsiteY21" fmla="*/ 55454 h 1094545"/>
              <a:gd name="connsiteX22" fmla="*/ 3103418 w 4405745"/>
              <a:gd name="connsiteY22" fmla="*/ 762036 h 1094545"/>
              <a:gd name="connsiteX23" fmla="*/ 3311236 w 4405745"/>
              <a:gd name="connsiteY23" fmla="*/ 55454 h 1094545"/>
              <a:gd name="connsiteX24" fmla="*/ 3311236 w 4405745"/>
              <a:gd name="connsiteY24" fmla="*/ 775890 h 1094545"/>
              <a:gd name="connsiteX25" fmla="*/ 3505200 w 4405745"/>
              <a:gd name="connsiteY25" fmla="*/ 97018 h 1094545"/>
              <a:gd name="connsiteX26" fmla="*/ 3588327 w 4405745"/>
              <a:gd name="connsiteY26" fmla="*/ 581927 h 1094545"/>
              <a:gd name="connsiteX27" fmla="*/ 3754582 w 4405745"/>
              <a:gd name="connsiteY27" fmla="*/ 69308 h 1094545"/>
              <a:gd name="connsiteX28" fmla="*/ 3810000 w 4405745"/>
              <a:gd name="connsiteY28" fmla="*/ 609636 h 1094545"/>
              <a:gd name="connsiteX29" fmla="*/ 3990109 w 4405745"/>
              <a:gd name="connsiteY29" fmla="*/ 83163 h 1094545"/>
              <a:gd name="connsiteX30" fmla="*/ 4114800 w 4405745"/>
              <a:gd name="connsiteY30" fmla="*/ 443381 h 1094545"/>
              <a:gd name="connsiteX31" fmla="*/ 4294909 w 4405745"/>
              <a:gd name="connsiteY31" fmla="*/ 97018 h 1094545"/>
              <a:gd name="connsiteX32" fmla="*/ 4364182 w 4405745"/>
              <a:gd name="connsiteY32" fmla="*/ 318690 h 1094545"/>
              <a:gd name="connsiteX33" fmla="*/ 4405745 w 4405745"/>
              <a:gd name="connsiteY33" fmla="*/ 180145 h 1094545"/>
              <a:gd name="connsiteX34" fmla="*/ 4405745 w 4405745"/>
              <a:gd name="connsiteY34" fmla="*/ 180145 h 10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05745" h="1094545">
                <a:moveTo>
                  <a:pt x="0" y="1011418"/>
                </a:moveTo>
                <a:cubicBezTo>
                  <a:pt x="39254" y="521890"/>
                  <a:pt x="78509" y="32363"/>
                  <a:pt x="110836" y="27745"/>
                </a:cubicBezTo>
                <a:cubicBezTo>
                  <a:pt x="143163" y="23127"/>
                  <a:pt x="143164" y="988326"/>
                  <a:pt x="193964" y="983708"/>
                </a:cubicBezTo>
                <a:cubicBezTo>
                  <a:pt x="244764" y="979090"/>
                  <a:pt x="364836" y="-6891"/>
                  <a:pt x="415636" y="36"/>
                </a:cubicBezTo>
                <a:cubicBezTo>
                  <a:pt x="466436" y="6963"/>
                  <a:pt x="452582" y="1016036"/>
                  <a:pt x="498764" y="1025272"/>
                </a:cubicBezTo>
                <a:cubicBezTo>
                  <a:pt x="544946" y="1034508"/>
                  <a:pt x="648854" y="43908"/>
                  <a:pt x="692727" y="55454"/>
                </a:cubicBezTo>
                <a:cubicBezTo>
                  <a:pt x="736600" y="66999"/>
                  <a:pt x="715818" y="1094545"/>
                  <a:pt x="762000" y="1094545"/>
                </a:cubicBezTo>
                <a:cubicBezTo>
                  <a:pt x="808182" y="1094545"/>
                  <a:pt x="921327" y="78545"/>
                  <a:pt x="969818" y="55454"/>
                </a:cubicBezTo>
                <a:cubicBezTo>
                  <a:pt x="1018309" y="32363"/>
                  <a:pt x="997527" y="955999"/>
                  <a:pt x="1052945" y="955999"/>
                </a:cubicBezTo>
                <a:cubicBezTo>
                  <a:pt x="1108363" y="955999"/>
                  <a:pt x="1249218" y="34672"/>
                  <a:pt x="1302327" y="55454"/>
                </a:cubicBezTo>
                <a:cubicBezTo>
                  <a:pt x="1355436" y="76236"/>
                  <a:pt x="1320800" y="1080690"/>
                  <a:pt x="1371600" y="1080690"/>
                </a:cubicBezTo>
                <a:cubicBezTo>
                  <a:pt x="1422400" y="1080690"/>
                  <a:pt x="1556327" y="66999"/>
                  <a:pt x="1607127" y="55454"/>
                </a:cubicBezTo>
                <a:cubicBezTo>
                  <a:pt x="1657927" y="43909"/>
                  <a:pt x="1632527" y="1006800"/>
                  <a:pt x="1676400" y="1011418"/>
                </a:cubicBezTo>
                <a:cubicBezTo>
                  <a:pt x="1720273" y="1016036"/>
                  <a:pt x="1819564" y="78545"/>
                  <a:pt x="1870364" y="83163"/>
                </a:cubicBezTo>
                <a:cubicBezTo>
                  <a:pt x="1921164" y="87781"/>
                  <a:pt x="1930400" y="1036818"/>
                  <a:pt x="1981200" y="1039127"/>
                </a:cubicBezTo>
                <a:cubicBezTo>
                  <a:pt x="2032000" y="1041436"/>
                  <a:pt x="2117437" y="94709"/>
                  <a:pt x="2175164" y="97018"/>
                </a:cubicBezTo>
                <a:cubicBezTo>
                  <a:pt x="2232891" y="99327"/>
                  <a:pt x="2260601" y="1055290"/>
                  <a:pt x="2327564" y="1052981"/>
                </a:cubicBezTo>
                <a:cubicBezTo>
                  <a:pt x="2394527" y="1050672"/>
                  <a:pt x="2537690" y="92399"/>
                  <a:pt x="2576945" y="83163"/>
                </a:cubicBezTo>
                <a:cubicBezTo>
                  <a:pt x="2616200" y="73927"/>
                  <a:pt x="2528455" y="997563"/>
                  <a:pt x="2563091" y="997563"/>
                </a:cubicBezTo>
                <a:cubicBezTo>
                  <a:pt x="2597727" y="997563"/>
                  <a:pt x="2736273" y="115490"/>
                  <a:pt x="2784764" y="83163"/>
                </a:cubicBezTo>
                <a:cubicBezTo>
                  <a:pt x="2833255" y="50836"/>
                  <a:pt x="2819400" y="808217"/>
                  <a:pt x="2854036" y="803599"/>
                </a:cubicBezTo>
                <a:cubicBezTo>
                  <a:pt x="2888672" y="798981"/>
                  <a:pt x="2951018" y="62381"/>
                  <a:pt x="2992582" y="55454"/>
                </a:cubicBezTo>
                <a:cubicBezTo>
                  <a:pt x="3034146" y="48527"/>
                  <a:pt x="3050309" y="762036"/>
                  <a:pt x="3103418" y="762036"/>
                </a:cubicBezTo>
                <a:cubicBezTo>
                  <a:pt x="3156527" y="762036"/>
                  <a:pt x="3276600" y="53145"/>
                  <a:pt x="3311236" y="55454"/>
                </a:cubicBezTo>
                <a:cubicBezTo>
                  <a:pt x="3345872" y="57763"/>
                  <a:pt x="3278909" y="768963"/>
                  <a:pt x="3311236" y="775890"/>
                </a:cubicBezTo>
                <a:cubicBezTo>
                  <a:pt x="3343563" y="782817"/>
                  <a:pt x="3459018" y="129345"/>
                  <a:pt x="3505200" y="97018"/>
                </a:cubicBezTo>
                <a:cubicBezTo>
                  <a:pt x="3551382" y="64691"/>
                  <a:pt x="3546763" y="586545"/>
                  <a:pt x="3588327" y="581927"/>
                </a:cubicBezTo>
                <a:cubicBezTo>
                  <a:pt x="3629891" y="577309"/>
                  <a:pt x="3717637" y="64690"/>
                  <a:pt x="3754582" y="69308"/>
                </a:cubicBezTo>
                <a:cubicBezTo>
                  <a:pt x="3791527" y="73926"/>
                  <a:pt x="3770745" y="607327"/>
                  <a:pt x="3810000" y="609636"/>
                </a:cubicBezTo>
                <a:cubicBezTo>
                  <a:pt x="3849255" y="611945"/>
                  <a:pt x="3939309" y="110872"/>
                  <a:pt x="3990109" y="83163"/>
                </a:cubicBezTo>
                <a:cubicBezTo>
                  <a:pt x="4040909" y="55454"/>
                  <a:pt x="4064000" y="441072"/>
                  <a:pt x="4114800" y="443381"/>
                </a:cubicBezTo>
                <a:cubicBezTo>
                  <a:pt x="4165600" y="445690"/>
                  <a:pt x="4253345" y="117800"/>
                  <a:pt x="4294909" y="97018"/>
                </a:cubicBezTo>
                <a:cubicBezTo>
                  <a:pt x="4336473" y="76236"/>
                  <a:pt x="4345709" y="304835"/>
                  <a:pt x="4364182" y="318690"/>
                </a:cubicBezTo>
                <a:cubicBezTo>
                  <a:pt x="4382655" y="332544"/>
                  <a:pt x="4405745" y="180145"/>
                  <a:pt x="4405745" y="180145"/>
                </a:cubicBezTo>
                <a:lnTo>
                  <a:pt x="4405745" y="1801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48270"/>
            <a:ext cx="756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Low</a:t>
            </a:r>
            <a:r>
              <a:rPr lang="pt-PT" sz="2400" dirty="0" smtClean="0"/>
              <a:t> </a:t>
            </a:r>
            <a:r>
              <a:rPr lang="pt-PT" sz="2400" dirty="0" err="1" smtClean="0"/>
              <a:t>oblique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 = </a:t>
            </a:r>
            <a:r>
              <a:rPr lang="pt-PT" sz="2400" dirty="0" err="1" smtClean="0"/>
              <a:t>we</a:t>
            </a:r>
            <a:r>
              <a:rPr lang="pt-PT" sz="2400" dirty="0" smtClean="0"/>
              <a:t> </a:t>
            </a:r>
            <a:r>
              <a:rPr lang="pt-PT" sz="2400" dirty="0" err="1" smtClean="0"/>
              <a:t>could</a:t>
            </a:r>
            <a:r>
              <a:rPr lang="pt-PT" sz="2400" dirty="0" smtClean="0"/>
              <a:t> </a:t>
            </a:r>
            <a:r>
              <a:rPr lang="pt-PT" sz="2400" dirty="0" err="1" smtClean="0"/>
              <a:t>be</a:t>
            </a:r>
            <a:r>
              <a:rPr lang="pt-PT" sz="2400" dirty="0" smtClean="0"/>
              <a:t> </a:t>
            </a:r>
            <a:r>
              <a:rPr lang="pt-PT" sz="2400" dirty="0" err="1" smtClean="0"/>
              <a:t>driving</a:t>
            </a:r>
            <a:r>
              <a:rPr lang="pt-PT" sz="2400" dirty="0" smtClean="0"/>
              <a:t> </a:t>
            </a:r>
            <a:r>
              <a:rPr lang="pt-PT" sz="2400" dirty="0" err="1" smtClean="0"/>
              <a:t>into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station </a:t>
            </a:r>
            <a:endParaRPr lang="pt-P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854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Interpersonal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33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31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caltexforinvestors.com/imgs/See-The-Caltex-Advant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7" y="1628800"/>
            <a:ext cx="8187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734291" y="2964837"/>
            <a:ext cx="4405745" cy="1094545"/>
          </a:xfrm>
          <a:custGeom>
            <a:avLst/>
            <a:gdLst>
              <a:gd name="connsiteX0" fmla="*/ 0 w 4405745"/>
              <a:gd name="connsiteY0" fmla="*/ 1011418 h 1094545"/>
              <a:gd name="connsiteX1" fmla="*/ 110836 w 4405745"/>
              <a:gd name="connsiteY1" fmla="*/ 27745 h 1094545"/>
              <a:gd name="connsiteX2" fmla="*/ 193964 w 4405745"/>
              <a:gd name="connsiteY2" fmla="*/ 983708 h 1094545"/>
              <a:gd name="connsiteX3" fmla="*/ 415636 w 4405745"/>
              <a:gd name="connsiteY3" fmla="*/ 36 h 1094545"/>
              <a:gd name="connsiteX4" fmla="*/ 498764 w 4405745"/>
              <a:gd name="connsiteY4" fmla="*/ 1025272 h 1094545"/>
              <a:gd name="connsiteX5" fmla="*/ 692727 w 4405745"/>
              <a:gd name="connsiteY5" fmla="*/ 55454 h 1094545"/>
              <a:gd name="connsiteX6" fmla="*/ 762000 w 4405745"/>
              <a:gd name="connsiteY6" fmla="*/ 1094545 h 1094545"/>
              <a:gd name="connsiteX7" fmla="*/ 969818 w 4405745"/>
              <a:gd name="connsiteY7" fmla="*/ 55454 h 1094545"/>
              <a:gd name="connsiteX8" fmla="*/ 1052945 w 4405745"/>
              <a:gd name="connsiteY8" fmla="*/ 955999 h 1094545"/>
              <a:gd name="connsiteX9" fmla="*/ 1302327 w 4405745"/>
              <a:gd name="connsiteY9" fmla="*/ 55454 h 1094545"/>
              <a:gd name="connsiteX10" fmla="*/ 1371600 w 4405745"/>
              <a:gd name="connsiteY10" fmla="*/ 1080690 h 1094545"/>
              <a:gd name="connsiteX11" fmla="*/ 1607127 w 4405745"/>
              <a:gd name="connsiteY11" fmla="*/ 55454 h 1094545"/>
              <a:gd name="connsiteX12" fmla="*/ 1676400 w 4405745"/>
              <a:gd name="connsiteY12" fmla="*/ 1011418 h 1094545"/>
              <a:gd name="connsiteX13" fmla="*/ 1870364 w 4405745"/>
              <a:gd name="connsiteY13" fmla="*/ 83163 h 1094545"/>
              <a:gd name="connsiteX14" fmla="*/ 1981200 w 4405745"/>
              <a:gd name="connsiteY14" fmla="*/ 1039127 h 1094545"/>
              <a:gd name="connsiteX15" fmla="*/ 2175164 w 4405745"/>
              <a:gd name="connsiteY15" fmla="*/ 97018 h 1094545"/>
              <a:gd name="connsiteX16" fmla="*/ 2327564 w 4405745"/>
              <a:gd name="connsiteY16" fmla="*/ 1052981 h 1094545"/>
              <a:gd name="connsiteX17" fmla="*/ 2576945 w 4405745"/>
              <a:gd name="connsiteY17" fmla="*/ 83163 h 1094545"/>
              <a:gd name="connsiteX18" fmla="*/ 2563091 w 4405745"/>
              <a:gd name="connsiteY18" fmla="*/ 997563 h 1094545"/>
              <a:gd name="connsiteX19" fmla="*/ 2784764 w 4405745"/>
              <a:gd name="connsiteY19" fmla="*/ 83163 h 1094545"/>
              <a:gd name="connsiteX20" fmla="*/ 2854036 w 4405745"/>
              <a:gd name="connsiteY20" fmla="*/ 803599 h 1094545"/>
              <a:gd name="connsiteX21" fmla="*/ 2992582 w 4405745"/>
              <a:gd name="connsiteY21" fmla="*/ 55454 h 1094545"/>
              <a:gd name="connsiteX22" fmla="*/ 3103418 w 4405745"/>
              <a:gd name="connsiteY22" fmla="*/ 762036 h 1094545"/>
              <a:gd name="connsiteX23" fmla="*/ 3311236 w 4405745"/>
              <a:gd name="connsiteY23" fmla="*/ 55454 h 1094545"/>
              <a:gd name="connsiteX24" fmla="*/ 3311236 w 4405745"/>
              <a:gd name="connsiteY24" fmla="*/ 775890 h 1094545"/>
              <a:gd name="connsiteX25" fmla="*/ 3505200 w 4405745"/>
              <a:gd name="connsiteY25" fmla="*/ 97018 h 1094545"/>
              <a:gd name="connsiteX26" fmla="*/ 3588327 w 4405745"/>
              <a:gd name="connsiteY26" fmla="*/ 581927 h 1094545"/>
              <a:gd name="connsiteX27" fmla="*/ 3754582 w 4405745"/>
              <a:gd name="connsiteY27" fmla="*/ 69308 h 1094545"/>
              <a:gd name="connsiteX28" fmla="*/ 3810000 w 4405745"/>
              <a:gd name="connsiteY28" fmla="*/ 609636 h 1094545"/>
              <a:gd name="connsiteX29" fmla="*/ 3990109 w 4405745"/>
              <a:gd name="connsiteY29" fmla="*/ 83163 h 1094545"/>
              <a:gd name="connsiteX30" fmla="*/ 4114800 w 4405745"/>
              <a:gd name="connsiteY30" fmla="*/ 443381 h 1094545"/>
              <a:gd name="connsiteX31" fmla="*/ 4294909 w 4405745"/>
              <a:gd name="connsiteY31" fmla="*/ 97018 h 1094545"/>
              <a:gd name="connsiteX32" fmla="*/ 4364182 w 4405745"/>
              <a:gd name="connsiteY32" fmla="*/ 318690 h 1094545"/>
              <a:gd name="connsiteX33" fmla="*/ 4405745 w 4405745"/>
              <a:gd name="connsiteY33" fmla="*/ 180145 h 1094545"/>
              <a:gd name="connsiteX34" fmla="*/ 4405745 w 4405745"/>
              <a:gd name="connsiteY34" fmla="*/ 180145 h 10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05745" h="1094545">
                <a:moveTo>
                  <a:pt x="0" y="1011418"/>
                </a:moveTo>
                <a:cubicBezTo>
                  <a:pt x="39254" y="521890"/>
                  <a:pt x="78509" y="32363"/>
                  <a:pt x="110836" y="27745"/>
                </a:cubicBezTo>
                <a:cubicBezTo>
                  <a:pt x="143163" y="23127"/>
                  <a:pt x="143164" y="988326"/>
                  <a:pt x="193964" y="983708"/>
                </a:cubicBezTo>
                <a:cubicBezTo>
                  <a:pt x="244764" y="979090"/>
                  <a:pt x="364836" y="-6891"/>
                  <a:pt x="415636" y="36"/>
                </a:cubicBezTo>
                <a:cubicBezTo>
                  <a:pt x="466436" y="6963"/>
                  <a:pt x="452582" y="1016036"/>
                  <a:pt x="498764" y="1025272"/>
                </a:cubicBezTo>
                <a:cubicBezTo>
                  <a:pt x="544946" y="1034508"/>
                  <a:pt x="648854" y="43908"/>
                  <a:pt x="692727" y="55454"/>
                </a:cubicBezTo>
                <a:cubicBezTo>
                  <a:pt x="736600" y="66999"/>
                  <a:pt x="715818" y="1094545"/>
                  <a:pt x="762000" y="1094545"/>
                </a:cubicBezTo>
                <a:cubicBezTo>
                  <a:pt x="808182" y="1094545"/>
                  <a:pt x="921327" y="78545"/>
                  <a:pt x="969818" y="55454"/>
                </a:cubicBezTo>
                <a:cubicBezTo>
                  <a:pt x="1018309" y="32363"/>
                  <a:pt x="997527" y="955999"/>
                  <a:pt x="1052945" y="955999"/>
                </a:cubicBezTo>
                <a:cubicBezTo>
                  <a:pt x="1108363" y="955999"/>
                  <a:pt x="1249218" y="34672"/>
                  <a:pt x="1302327" y="55454"/>
                </a:cubicBezTo>
                <a:cubicBezTo>
                  <a:pt x="1355436" y="76236"/>
                  <a:pt x="1320800" y="1080690"/>
                  <a:pt x="1371600" y="1080690"/>
                </a:cubicBezTo>
                <a:cubicBezTo>
                  <a:pt x="1422400" y="1080690"/>
                  <a:pt x="1556327" y="66999"/>
                  <a:pt x="1607127" y="55454"/>
                </a:cubicBezTo>
                <a:cubicBezTo>
                  <a:pt x="1657927" y="43909"/>
                  <a:pt x="1632527" y="1006800"/>
                  <a:pt x="1676400" y="1011418"/>
                </a:cubicBezTo>
                <a:cubicBezTo>
                  <a:pt x="1720273" y="1016036"/>
                  <a:pt x="1819564" y="78545"/>
                  <a:pt x="1870364" y="83163"/>
                </a:cubicBezTo>
                <a:cubicBezTo>
                  <a:pt x="1921164" y="87781"/>
                  <a:pt x="1930400" y="1036818"/>
                  <a:pt x="1981200" y="1039127"/>
                </a:cubicBezTo>
                <a:cubicBezTo>
                  <a:pt x="2032000" y="1041436"/>
                  <a:pt x="2117437" y="94709"/>
                  <a:pt x="2175164" y="97018"/>
                </a:cubicBezTo>
                <a:cubicBezTo>
                  <a:pt x="2232891" y="99327"/>
                  <a:pt x="2260601" y="1055290"/>
                  <a:pt x="2327564" y="1052981"/>
                </a:cubicBezTo>
                <a:cubicBezTo>
                  <a:pt x="2394527" y="1050672"/>
                  <a:pt x="2537690" y="92399"/>
                  <a:pt x="2576945" y="83163"/>
                </a:cubicBezTo>
                <a:cubicBezTo>
                  <a:pt x="2616200" y="73927"/>
                  <a:pt x="2528455" y="997563"/>
                  <a:pt x="2563091" y="997563"/>
                </a:cubicBezTo>
                <a:cubicBezTo>
                  <a:pt x="2597727" y="997563"/>
                  <a:pt x="2736273" y="115490"/>
                  <a:pt x="2784764" y="83163"/>
                </a:cubicBezTo>
                <a:cubicBezTo>
                  <a:pt x="2833255" y="50836"/>
                  <a:pt x="2819400" y="808217"/>
                  <a:pt x="2854036" y="803599"/>
                </a:cubicBezTo>
                <a:cubicBezTo>
                  <a:pt x="2888672" y="798981"/>
                  <a:pt x="2951018" y="62381"/>
                  <a:pt x="2992582" y="55454"/>
                </a:cubicBezTo>
                <a:cubicBezTo>
                  <a:pt x="3034146" y="48527"/>
                  <a:pt x="3050309" y="762036"/>
                  <a:pt x="3103418" y="762036"/>
                </a:cubicBezTo>
                <a:cubicBezTo>
                  <a:pt x="3156527" y="762036"/>
                  <a:pt x="3276600" y="53145"/>
                  <a:pt x="3311236" y="55454"/>
                </a:cubicBezTo>
                <a:cubicBezTo>
                  <a:pt x="3345872" y="57763"/>
                  <a:pt x="3278909" y="768963"/>
                  <a:pt x="3311236" y="775890"/>
                </a:cubicBezTo>
                <a:cubicBezTo>
                  <a:pt x="3343563" y="782817"/>
                  <a:pt x="3459018" y="129345"/>
                  <a:pt x="3505200" y="97018"/>
                </a:cubicBezTo>
                <a:cubicBezTo>
                  <a:pt x="3551382" y="64691"/>
                  <a:pt x="3546763" y="586545"/>
                  <a:pt x="3588327" y="581927"/>
                </a:cubicBezTo>
                <a:cubicBezTo>
                  <a:pt x="3629891" y="577309"/>
                  <a:pt x="3717637" y="64690"/>
                  <a:pt x="3754582" y="69308"/>
                </a:cubicBezTo>
                <a:cubicBezTo>
                  <a:pt x="3791527" y="73926"/>
                  <a:pt x="3770745" y="607327"/>
                  <a:pt x="3810000" y="609636"/>
                </a:cubicBezTo>
                <a:cubicBezTo>
                  <a:pt x="3849255" y="611945"/>
                  <a:pt x="3939309" y="110872"/>
                  <a:pt x="3990109" y="83163"/>
                </a:cubicBezTo>
                <a:cubicBezTo>
                  <a:pt x="4040909" y="55454"/>
                  <a:pt x="4064000" y="441072"/>
                  <a:pt x="4114800" y="443381"/>
                </a:cubicBezTo>
                <a:cubicBezTo>
                  <a:pt x="4165600" y="445690"/>
                  <a:pt x="4253345" y="117800"/>
                  <a:pt x="4294909" y="97018"/>
                </a:cubicBezTo>
                <a:cubicBezTo>
                  <a:pt x="4336473" y="76236"/>
                  <a:pt x="4345709" y="304835"/>
                  <a:pt x="4364182" y="318690"/>
                </a:cubicBezTo>
                <a:cubicBezTo>
                  <a:pt x="4382655" y="332544"/>
                  <a:pt x="4405745" y="180145"/>
                  <a:pt x="4405745" y="180145"/>
                </a:cubicBezTo>
                <a:lnTo>
                  <a:pt x="4405745" y="1801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3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6340"/>
            <a:ext cx="7344816" cy="48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16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37758" cy="52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9553"/>
            <a:ext cx="6696744" cy="50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70056" cy="45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93304"/>
            <a:ext cx="6984776" cy="48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564</Words>
  <Application>Microsoft Office PowerPoint</Application>
  <PresentationFormat>On-screen Show (4:3)</PresentationFormat>
  <Paragraphs>113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Interpreting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grammar of visual design</vt:lpstr>
      <vt:lpstr>Analytical images</vt:lpstr>
      <vt:lpstr>Composition</vt:lpstr>
      <vt:lpstr>Composition</vt:lpstr>
      <vt:lpstr>Composition</vt:lpstr>
      <vt:lpstr>Composition</vt:lpstr>
      <vt:lpstr>Composition</vt:lpstr>
      <vt:lpstr>Composition</vt:lpstr>
      <vt:lpstr>Interpersonal perspective</vt:lpstr>
      <vt:lpstr>Oblique high angle: we are not part of the world of this factory  </vt:lpstr>
      <vt:lpstr>Given: low angle: we look up to this man; he deserves our confidence  New: high, close, frontal angle: we are in the position of people holding the globe; we are all in control</vt:lpstr>
      <vt:lpstr>Horizontal angle: we are on an equal footing with the people in the room</vt:lpstr>
      <vt:lpstr>Size of frame and social distance</vt:lpstr>
      <vt:lpstr>Impersonal: factory far away</vt:lpstr>
      <vt:lpstr>Close social distance: we could be in the room with the people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HENSHALL</dc:creator>
  <cp:lastModifiedBy>ANN HENSHALL</cp:lastModifiedBy>
  <cp:revision>29</cp:revision>
  <dcterms:created xsi:type="dcterms:W3CDTF">2013-09-18T13:01:04Z</dcterms:created>
  <dcterms:modified xsi:type="dcterms:W3CDTF">2016-09-29T13:53:26Z</dcterms:modified>
</cp:coreProperties>
</file>